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334" r:id="rId44"/>
    <p:sldId id="288" r:id="rId45"/>
    <p:sldId id="289" r:id="rId46"/>
    <p:sldId id="320" r:id="rId47"/>
    <p:sldId id="274" r:id="rId48"/>
    <p:sldId id="333"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174"/>
  </p:normalViewPr>
  <p:slideViewPr>
    <p:cSldViewPr snapToGrid="0" snapToObjects="1">
      <p:cViewPr varScale="1">
        <p:scale>
          <a:sx n="117" d="100"/>
          <a:sy n="117" d="100"/>
        </p:scale>
        <p:origin x="29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2022-07-23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2022-07-23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7739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2022-07-23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nasFockstedt/IBM-data-science-capstone/blob/main/Labs/03-Exploratory_analysis/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3-Exploratory_analysis/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4-Interactive_analytics/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4-Interactive_analytic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5-Predictive_analysis/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JonasFockstedt/IBM-data-science-capstone/blob/main/Labs/03-Exploratory_analysis/eda-sql.ipynb" TargetMode="External"/><Relationship Id="rId3" Type="http://schemas.openxmlformats.org/officeDocument/2006/relationships/image" Target="../media/image3.png"/><Relationship Id="rId7" Type="http://schemas.openxmlformats.org/officeDocument/2006/relationships/hyperlink" Target="https://github.com/JonasFockstedt/IBM-data-science-capstone/blob/main/Labs/03-Exploratory_analysis/eda-dataviz.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JonasFockstedt/IBM-data-science-capstone/blob/main/Labs/02-Data_wrangling/Data-wrangling.ipynb" TargetMode="External"/><Relationship Id="rId11" Type="http://schemas.openxmlformats.org/officeDocument/2006/relationships/hyperlink" Target="https://github.com/JonasFockstedt/IBM-data-science-capstone/blob/main/Labs/05-Predictive_analysis/SpaceX_Machine_Learning_Prediction.ipynb" TargetMode="External"/><Relationship Id="rId5" Type="http://schemas.openxmlformats.org/officeDocument/2006/relationships/hyperlink" Target="https://github.com/JonasFockstedt/IBM-data-science-capstone/blob/main/Labs/01-Collecting_data/webscraping.ipynb" TargetMode="External"/><Relationship Id="rId10" Type="http://schemas.openxmlformats.org/officeDocument/2006/relationships/hyperlink" Target="https://github.com/JonasFockstedt/IBM-data-science-capstone/blob/main/Labs/04-Interactive_analytics/spacex_dash_app.py" TargetMode="External"/><Relationship Id="rId4" Type="http://schemas.openxmlformats.org/officeDocument/2006/relationships/hyperlink" Target="https://github.com/JonasFockstedt/IBM-data-science-capstone/blob/main/Labs/01-Collecting_data/spacex-data-collection-api.ipynb" TargetMode="External"/><Relationship Id="rId9" Type="http://schemas.openxmlformats.org/officeDocument/2006/relationships/hyperlink" Target="https://github.com/JonasFockstedt/IBM-data-science-capstone/blob/main/Labs/04-Interactive_analytics/launch_site_location.ipynb"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1-Collecting_data/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1-Collecting_data/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nasFockstedt/IBM-data-science-capstone/blob/main/Labs/02-Data_wrangling/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Jonas Fockstedt</a:t>
            </a:r>
          </a:p>
          <a:p>
            <a:r>
              <a:rPr lang="en-US" dirty="0">
                <a:solidFill>
                  <a:schemeClr val="bg2"/>
                </a:solidFill>
                <a:latin typeface="Abadi" panose="020B0604020104020204" pitchFamily="34" charset="0"/>
                <a:ea typeface="SF Pro" pitchFamily="2" charset="0"/>
                <a:cs typeface="SF Pro" pitchFamily="2" charset="0"/>
              </a:rPr>
              <a:t>2022-07-24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get a better understanding of the relationship between different variables, scatter plots were used. These insights would lead to a better understanding of important variables</a:t>
            </a:r>
          </a:p>
          <a:p>
            <a:pPr lvl="1">
              <a:lnSpc>
                <a:spcPct val="100000"/>
              </a:lnSpc>
              <a:spcBef>
                <a:spcPts val="1400"/>
              </a:spcBef>
            </a:pPr>
            <a:r>
              <a:rPr lang="en-US" sz="1800" dirty="0">
                <a:solidFill>
                  <a:schemeClr val="accent3">
                    <a:lumMod val="25000"/>
                  </a:schemeClr>
                </a:solidFill>
                <a:latin typeface="Abadi"/>
              </a:rPr>
              <a:t>Below plot shows the relationship between payload mass and launch site, and whether the launch was successful or not (0=unsuccessful, 1=successful)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Chart, scatter chart&#10;&#10;Description automatically generated">
            <a:extLst>
              <a:ext uri="{FF2B5EF4-FFF2-40B4-BE49-F238E27FC236}">
                <a16:creationId xmlns:a16="http://schemas.microsoft.com/office/drawing/2014/main" id="{8D9F59BF-6FBB-7DBA-209A-89E544AA9BE1}"/>
              </a:ext>
            </a:extLst>
          </p:cNvPr>
          <p:cNvPicPr>
            <a:picLocks noChangeAspect="1"/>
          </p:cNvPicPr>
          <p:nvPr/>
        </p:nvPicPr>
        <p:blipFill>
          <a:blip r:embed="rId3"/>
          <a:stretch>
            <a:fillRect/>
          </a:stretch>
        </p:blipFill>
        <p:spPr>
          <a:xfrm>
            <a:off x="0" y="4093144"/>
            <a:ext cx="11001375" cy="2389005"/>
          </a:xfrm>
          <a:prstGeom prst="rect">
            <a:avLst/>
          </a:prstGeom>
        </p:spPr>
      </p:pic>
      <p:sp>
        <p:nvSpPr>
          <p:cNvPr id="2" name="TextBox 1">
            <a:extLst>
              <a:ext uri="{FF2B5EF4-FFF2-40B4-BE49-F238E27FC236}">
                <a16:creationId xmlns:a16="http://schemas.microsoft.com/office/drawing/2014/main" id="{3FA5F55C-496D-3123-85B1-29F25B788FE9}"/>
              </a:ext>
            </a:extLst>
          </p:cNvPr>
          <p:cNvSpPr txBox="1"/>
          <p:nvPr/>
        </p:nvSpPr>
        <p:spPr>
          <a:xfrm>
            <a:off x="1020536" y="6482149"/>
            <a:ext cx="1149674" cy="369332"/>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hlinkClick r:id="rId4"/>
              </a:rPr>
              <a:t>Notebook</a:t>
            </a:r>
            <a:endParaRPr lang="sv-SE"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performed where which in summary extracted data of which</a:t>
            </a:r>
          </a:p>
          <a:p>
            <a:pPr lvl="1">
              <a:lnSpc>
                <a:spcPct val="100000"/>
              </a:lnSpc>
              <a:spcBef>
                <a:spcPts val="1400"/>
              </a:spcBef>
            </a:pPr>
            <a:r>
              <a:rPr lang="en-US" sz="1800" dirty="0">
                <a:solidFill>
                  <a:schemeClr val="accent3">
                    <a:lumMod val="25000"/>
                  </a:schemeClr>
                </a:solidFill>
                <a:latin typeface="Abadi"/>
              </a:rPr>
              <a:t>Which launch site had the most successful amount of landings</a:t>
            </a:r>
          </a:p>
          <a:p>
            <a:pPr lvl="1">
              <a:lnSpc>
                <a:spcPct val="100000"/>
              </a:lnSpc>
              <a:spcBef>
                <a:spcPts val="1400"/>
              </a:spcBef>
            </a:pPr>
            <a:r>
              <a:rPr lang="en-US" sz="1800" dirty="0">
                <a:solidFill>
                  <a:schemeClr val="accent3">
                    <a:lumMod val="25000"/>
                  </a:schemeClr>
                </a:solidFill>
                <a:latin typeface="Abadi"/>
              </a:rPr>
              <a:t>Which booster version had carried the maximum payload mass</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sz="2800" dirty="0">
              <a:solidFill>
                <a:schemeClr val="accent3">
                  <a:lumMod val="25000"/>
                </a:schemeClr>
              </a:solidFill>
              <a:latin typeface="Abadi" panose="020B0604020104020204" pitchFamily="34" charset="0"/>
              <a:hlinkClick r:id="rId3"/>
            </a:endParaRPr>
          </a:p>
          <a:p>
            <a:r>
              <a:rPr lang="en-US" sz="2200" dirty="0">
                <a:solidFill>
                  <a:schemeClr val="accent3">
                    <a:lumMod val="25000"/>
                  </a:schemeClr>
                </a:solidFill>
                <a:latin typeface="Abadi" panose="020B0604020104020204" pitchFamily="34" charset="0"/>
                <a:hlinkClick r:id="rId3"/>
              </a:rPr>
              <a:t>Notebook</a:t>
            </a:r>
            <a:endParaRPr lang="en-US" sz="22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objects added to the Folium map were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Markers, </a:t>
            </a:r>
            <a:r>
              <a:rPr lang="en-US" sz="1800" dirty="0" err="1">
                <a:solidFill>
                  <a:schemeClr val="accent3">
                    <a:lumMod val="25000"/>
                  </a:schemeClr>
                </a:solidFill>
                <a:latin typeface="Abadi" panose="020B0604020104020204" pitchFamily="34" charset="0"/>
              </a:rPr>
              <a:t>PolyLines</a:t>
            </a:r>
            <a:r>
              <a:rPr lang="en-US" sz="1800" dirty="0">
                <a:solidFill>
                  <a:schemeClr val="accent3">
                    <a:lumMod val="25000"/>
                  </a:schemeClr>
                </a:solidFill>
                <a:latin typeface="Abadi" panose="020B0604020104020204" pitchFamily="34" charset="0"/>
              </a:rPr>
              <a:t>, Mouse position</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where necessary to add in order to mark out where the different launch sites are located on the world map as well as display information about the different launch sites. This information includes the amount of successful and unsuccessful launches the corresponding launch site had</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endParaRPr lang="en-US" sz="2200" b="1"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Notebook</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drop-down menu, pie chart, range slider,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works as an interactive way of filtering the data displayed in the pie chart, which in turn shows the amount of successful and unsuccessful launches for each site. The range slider determines what payload mass should be displayed in the scatter plot, which shows the payload mass vs the success of a given launch</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SpaceX Dash App</a:t>
            </a:r>
            <a:endParaRPr lang="en-US" sz="2200" b="1"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36826"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different classification models used were developed with the Scikit learn library for Python. They were all trained with grid search where a number of different hyperparameters were tried out, with a cross-validation fold of 10. The best performing model among the given hyperparameters was later evaluated on the test set (20% of the original dataset, 80% for training and validation)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that were tested were logistic regression, decision tree, </a:t>
            </a:r>
            <a:r>
              <a:rPr lang="en-US" sz="1800" dirty="0" err="1">
                <a:solidFill>
                  <a:schemeClr val="accent3">
                    <a:lumMod val="25000"/>
                  </a:schemeClr>
                </a:solidFill>
                <a:latin typeface="Abadi" panose="020B0604020104020204" pitchFamily="34" charset="0"/>
              </a:rPr>
              <a:t>svm</a:t>
            </a:r>
            <a:r>
              <a:rPr lang="en-US" sz="1800" dirty="0">
                <a:solidFill>
                  <a:schemeClr val="accent3">
                    <a:lumMod val="25000"/>
                  </a:schemeClr>
                </a:solidFill>
                <a:latin typeface="Abadi" panose="020B0604020104020204" pitchFamily="34" charset="0"/>
              </a:rPr>
              <a:t>, and KNN</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b="1"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picture containing text&#10;&#10;Description automatically generated">
            <a:extLst>
              <a:ext uri="{FF2B5EF4-FFF2-40B4-BE49-F238E27FC236}">
                <a16:creationId xmlns:a16="http://schemas.microsoft.com/office/drawing/2014/main" id="{B065DCC5-EB8D-8669-EBE8-5A1ACF7D40C6}"/>
              </a:ext>
            </a:extLst>
          </p:cNvPr>
          <p:cNvPicPr>
            <a:picLocks noChangeAspect="1"/>
          </p:cNvPicPr>
          <p:nvPr/>
        </p:nvPicPr>
        <p:blipFill>
          <a:blip r:embed="rId4"/>
          <a:stretch>
            <a:fillRect/>
          </a:stretch>
        </p:blipFill>
        <p:spPr>
          <a:xfrm>
            <a:off x="8231671" y="1922462"/>
            <a:ext cx="818182" cy="3946525"/>
          </a:xfrm>
          <a:prstGeom prst="rect">
            <a:avLst/>
          </a:prstGeom>
        </p:spPr>
      </p:pic>
      <p:sp>
        <p:nvSpPr>
          <p:cNvPr id="7" name="Content Placeholder 4">
            <a:extLst>
              <a:ext uri="{FF2B5EF4-FFF2-40B4-BE49-F238E27FC236}">
                <a16:creationId xmlns:a16="http://schemas.microsoft.com/office/drawing/2014/main" id="{FE0F3E53-06F7-F525-5058-EC56859E89E6}"/>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75453"/>
            <a:ext cx="9268072" cy="498254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for the Flight Number vs Launch site is shown: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one can conclude that all launch sites have higher success rate (class=1, unsuccessful = class 0) as the number of flights from that launch site increases.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 39A shows the highest landing success rate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A775F7BB-FC17-9085-EBAA-8EA657369A11}"/>
              </a:ext>
            </a:extLst>
          </p:cNvPr>
          <p:cNvPicPr>
            <a:picLocks noChangeAspect="1"/>
          </p:cNvPicPr>
          <p:nvPr/>
        </p:nvPicPr>
        <p:blipFill>
          <a:blip r:embed="rId3"/>
          <a:stretch>
            <a:fillRect/>
          </a:stretch>
        </p:blipFill>
        <p:spPr>
          <a:xfrm>
            <a:off x="0" y="2362133"/>
            <a:ext cx="121920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43608"/>
            <a:ext cx="10156136" cy="5514391"/>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Class = 0, unsuccessful landing, class = 1,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relationship between the success of a given launch site with a given payload. It tells that the success rate is generally higher for heavier payloads. </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 39A shows a higher overall success rate (76%)</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C5C45562-E913-D667-9554-B29B01924027}"/>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090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shows the success rate for each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LEO, ISS, GTO, SO all have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VLEO the only orbit with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459CC81D-27F9-9FDA-B29E-BFB1EE68AB2F}"/>
              </a:ext>
            </a:extLst>
          </p:cNvPr>
          <p:cNvPicPr>
            <a:picLocks noChangeAspect="1"/>
          </p:cNvPicPr>
          <p:nvPr/>
        </p:nvPicPr>
        <p:blipFill>
          <a:blip r:embed="rId3"/>
          <a:stretch>
            <a:fillRect/>
          </a:stretch>
        </p:blipFill>
        <p:spPr>
          <a:xfrm>
            <a:off x="6273314" y="1581528"/>
            <a:ext cx="5184658" cy="3950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9894879" cy="5334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landing = Class 1, unsuccessful landing = Class 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general trend shows a higher success rate as the flight number increases for all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A7F71DC-798B-AC4E-6992-06F8714FBE80}"/>
              </a:ext>
            </a:extLst>
          </p:cNvPr>
          <p:cNvPicPr>
            <a:picLocks noChangeAspect="1"/>
          </p:cNvPicPr>
          <p:nvPr/>
        </p:nvPicPr>
        <p:blipFill>
          <a:blip r:embed="rId3"/>
          <a:stretch>
            <a:fillRect/>
          </a:stretch>
        </p:blipFill>
        <p:spPr>
          <a:xfrm>
            <a:off x="0" y="2232589"/>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4237"/>
            <a:ext cx="10515600" cy="43947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landing = Class 1, Unsuccessful landing = Class 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VLEO orbit missions are the ones with the highest payload mass for the rocket</a:t>
            </a:r>
          </a:p>
          <a:p>
            <a:pPr>
              <a:lnSpc>
                <a:spcPct val="100000"/>
              </a:lnSpc>
              <a:spcBef>
                <a:spcPts val="1400"/>
              </a:spcBef>
            </a:pPr>
            <a:r>
              <a:rPr lang="en-US" sz="2200" dirty="0">
                <a:solidFill>
                  <a:schemeClr val="accent3">
                    <a:lumMod val="25000"/>
                  </a:schemeClr>
                </a:solidFill>
                <a:latin typeface="Abadi" panose="020B0604020104020204" pitchFamily="34" charset="0"/>
              </a:rPr>
              <a:t>SSO, HEO, and GEO orbit all show 100% success rate, despite having different payload masses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F5A5602-3AF7-75AE-04BF-65FD128F7F8C}"/>
              </a:ext>
            </a:extLst>
          </p:cNvPr>
          <p:cNvPicPr>
            <a:picLocks noChangeAspect="1"/>
          </p:cNvPicPr>
          <p:nvPr/>
        </p:nvPicPr>
        <p:blipFill>
          <a:blip r:embed="rId3"/>
          <a:stretch>
            <a:fillRect/>
          </a:stretch>
        </p:blipFill>
        <p:spPr>
          <a:xfrm>
            <a:off x="0" y="2232589"/>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sv-SE" sz="2200" dirty="0">
                <a:solidFill>
                  <a:schemeClr val="accent3">
                    <a:lumMod val="25000"/>
                  </a:schemeClr>
                </a:solidFill>
                <a:latin typeface="Abadi" panose="020B0604020104020204" pitchFamily="34" charset="0"/>
              </a:rPr>
              <a:t>The </a:t>
            </a:r>
            <a:r>
              <a:rPr lang="sv-SE" sz="2200" dirty="0" err="1">
                <a:solidFill>
                  <a:schemeClr val="accent3">
                    <a:lumMod val="25000"/>
                  </a:schemeClr>
                </a:solidFill>
                <a:latin typeface="Abadi" panose="020B0604020104020204" pitchFamily="34" charset="0"/>
              </a:rPr>
              <a:t>plot</a:t>
            </a:r>
            <a:r>
              <a:rPr lang="sv-SE" sz="2200" dirty="0">
                <a:solidFill>
                  <a:schemeClr val="accent3">
                    <a:lumMod val="25000"/>
                  </a:schemeClr>
                </a:solidFill>
                <a:latin typeface="Abadi" panose="020B0604020104020204" pitchFamily="34" charset="0"/>
              </a:rPr>
              <a:t> shows the </a:t>
            </a:r>
            <a:r>
              <a:rPr lang="sv-SE" sz="2200" dirty="0" err="1">
                <a:solidFill>
                  <a:schemeClr val="accent3">
                    <a:lumMod val="25000"/>
                  </a:schemeClr>
                </a:solidFill>
                <a:latin typeface="Abadi" panose="020B0604020104020204" pitchFamily="34" charset="0"/>
              </a:rPr>
              <a:t>average</a:t>
            </a:r>
            <a:r>
              <a:rPr lang="sv-SE" sz="2200" dirty="0">
                <a:solidFill>
                  <a:schemeClr val="accent3">
                    <a:lumMod val="25000"/>
                  </a:schemeClr>
                </a:solidFill>
                <a:latin typeface="Abadi" panose="020B0604020104020204" pitchFamily="34" charset="0"/>
              </a:rPr>
              <a:t> </a:t>
            </a:r>
            <a:r>
              <a:rPr lang="sv-SE" sz="2200" dirty="0" err="1">
                <a:solidFill>
                  <a:schemeClr val="accent3">
                    <a:lumMod val="25000"/>
                  </a:schemeClr>
                </a:solidFill>
                <a:latin typeface="Abadi" panose="020B0604020104020204" pitchFamily="34" charset="0"/>
              </a:rPr>
              <a:t>success</a:t>
            </a:r>
            <a:r>
              <a:rPr lang="sv-SE" sz="2200" dirty="0">
                <a:solidFill>
                  <a:schemeClr val="accent3">
                    <a:lumMod val="25000"/>
                  </a:schemeClr>
                </a:solidFill>
                <a:latin typeface="Abadi" panose="020B0604020104020204" pitchFamily="34" charset="0"/>
              </a:rPr>
              <a:t> rate for a given </a:t>
            </a:r>
            <a:r>
              <a:rPr lang="sv-SE" sz="2200" dirty="0" err="1">
                <a:solidFill>
                  <a:schemeClr val="accent3">
                    <a:lumMod val="25000"/>
                  </a:schemeClr>
                </a:solidFill>
                <a:latin typeface="Abadi" panose="020B0604020104020204" pitchFamily="34" charset="0"/>
              </a:rPr>
              <a:t>year</a:t>
            </a:r>
            <a:endParaRPr lang="sv-SE" sz="2200" dirty="0">
              <a:solidFill>
                <a:schemeClr val="accent3">
                  <a:lumMod val="25000"/>
                </a:schemeClr>
              </a:solidFill>
              <a:latin typeface="Abadi" panose="020B0604020104020204" pitchFamily="34" charset="0"/>
            </a:endParaRPr>
          </a:p>
          <a:p>
            <a:pPr>
              <a:lnSpc>
                <a:spcPct val="100000"/>
              </a:lnSpc>
              <a:spcBef>
                <a:spcPts val="1400"/>
              </a:spcBef>
            </a:pPr>
            <a:r>
              <a:rPr lang="sv-SE" sz="2200" dirty="0" err="1">
                <a:solidFill>
                  <a:schemeClr val="accent3">
                    <a:lumMod val="25000"/>
                  </a:schemeClr>
                </a:solidFill>
                <a:latin typeface="Abadi" panose="020B0604020104020204" pitchFamily="34" charset="0"/>
              </a:rPr>
              <a:t>After</a:t>
            </a:r>
            <a:r>
              <a:rPr lang="sv-SE" sz="2200" dirty="0">
                <a:solidFill>
                  <a:schemeClr val="accent3">
                    <a:lumMod val="25000"/>
                  </a:schemeClr>
                </a:solidFill>
                <a:latin typeface="Abadi" panose="020B0604020104020204" pitchFamily="34" charset="0"/>
              </a:rPr>
              <a:t> 2013, the trend </a:t>
            </a:r>
            <a:r>
              <a:rPr lang="sv-SE" sz="2200" dirty="0" err="1">
                <a:solidFill>
                  <a:schemeClr val="accent3">
                    <a:lumMod val="25000"/>
                  </a:schemeClr>
                </a:solidFill>
                <a:latin typeface="Abadi" panose="020B0604020104020204" pitchFamily="34" charset="0"/>
              </a:rPr>
              <a:t>steadily</a:t>
            </a:r>
            <a:r>
              <a:rPr lang="sv-SE" sz="2200" dirty="0">
                <a:solidFill>
                  <a:schemeClr val="accent3">
                    <a:lumMod val="25000"/>
                  </a:schemeClr>
                </a:solidFill>
                <a:latin typeface="Abadi" panose="020B0604020104020204" pitchFamily="34" charset="0"/>
              </a:rPr>
              <a:t> </a:t>
            </a:r>
            <a:r>
              <a:rPr lang="sv-SE" sz="2200" dirty="0" err="1">
                <a:solidFill>
                  <a:schemeClr val="accent3">
                    <a:lumMod val="25000"/>
                  </a:schemeClr>
                </a:solidFill>
                <a:latin typeface="Abadi" panose="020B0604020104020204" pitchFamily="34" charset="0"/>
              </a:rPr>
              <a:t>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BBF28ABC-055A-11D0-1F28-7BC066F07BEE}"/>
              </a:ext>
            </a:extLst>
          </p:cNvPr>
          <p:cNvPicPr>
            <a:picLocks noChangeAspect="1"/>
          </p:cNvPicPr>
          <p:nvPr/>
        </p:nvPicPr>
        <p:blipFill>
          <a:blip r:embed="rId3"/>
          <a:stretch>
            <a:fillRect/>
          </a:stretch>
        </p:blipFill>
        <p:spPr>
          <a:xfrm>
            <a:off x="6349508" y="1453892"/>
            <a:ext cx="5184658" cy="39502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are displayed in the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5">
            <a:extLst>
              <a:ext uri="{FF2B5EF4-FFF2-40B4-BE49-F238E27FC236}">
                <a16:creationId xmlns:a16="http://schemas.microsoft.com/office/drawing/2014/main" id="{1078F80F-B800-F78E-66AD-1F06DA24ABE7}"/>
              </a:ext>
            </a:extLst>
          </p:cNvPr>
          <p:cNvGraphicFramePr>
            <a:graphicFrameLocks noGrp="1"/>
          </p:cNvGraphicFramePr>
          <p:nvPr>
            <p:extLst>
              <p:ext uri="{D42A27DB-BD31-4B8C-83A1-F6EECF244321}">
                <p14:modId xmlns:p14="http://schemas.microsoft.com/office/powerpoint/2010/main" val="3449286691"/>
              </p:ext>
            </p:extLst>
          </p:nvPr>
        </p:nvGraphicFramePr>
        <p:xfrm>
          <a:off x="1164242" y="2752572"/>
          <a:ext cx="3293458" cy="2886720"/>
        </p:xfrm>
        <a:graphic>
          <a:graphicData uri="http://schemas.openxmlformats.org/drawingml/2006/table">
            <a:tbl>
              <a:tblPr firstRow="1" bandRow="1">
                <a:tableStyleId>{5C22544A-7EE6-4342-B048-85BDC9FD1C3A}</a:tableStyleId>
              </a:tblPr>
              <a:tblGrid>
                <a:gridCol w="3293458">
                  <a:extLst>
                    <a:ext uri="{9D8B030D-6E8A-4147-A177-3AD203B41FA5}">
                      <a16:colId xmlns:a16="http://schemas.microsoft.com/office/drawing/2014/main" val="3970394150"/>
                    </a:ext>
                  </a:extLst>
                </a:gridCol>
              </a:tblGrid>
              <a:tr h="577344">
                <a:tc>
                  <a:txBody>
                    <a:bodyPr/>
                    <a:lstStyle/>
                    <a:p>
                      <a:r>
                        <a:rPr lang="sv-SE" sz="2800" dirty="0" err="1"/>
                        <a:t>Launch</a:t>
                      </a:r>
                      <a:r>
                        <a:rPr lang="sv-SE" sz="2800" dirty="0"/>
                        <a:t> sites</a:t>
                      </a:r>
                    </a:p>
                  </a:txBody>
                  <a:tcPr marL="142359" marR="142359" marT="71179" marB="71179"/>
                </a:tc>
                <a:extLst>
                  <a:ext uri="{0D108BD9-81ED-4DB2-BD59-A6C34878D82A}">
                    <a16:rowId xmlns:a16="http://schemas.microsoft.com/office/drawing/2014/main" val="1787820654"/>
                  </a:ext>
                </a:extLst>
              </a:tr>
              <a:tr h="577344">
                <a:tc>
                  <a:txBody>
                    <a:bodyPr/>
                    <a:lstStyle/>
                    <a:p>
                      <a:r>
                        <a:rPr lang="sv-SE" sz="2800" dirty="0">
                          <a:effectLst/>
                        </a:rPr>
                        <a:t>CCAFS LC-40</a:t>
                      </a:r>
                    </a:p>
                  </a:txBody>
                  <a:tcPr marL="118632" marR="118632" marT="59316" marB="59316" anchor="ctr"/>
                </a:tc>
                <a:extLst>
                  <a:ext uri="{0D108BD9-81ED-4DB2-BD59-A6C34878D82A}">
                    <a16:rowId xmlns:a16="http://schemas.microsoft.com/office/drawing/2014/main" val="760628503"/>
                  </a:ext>
                </a:extLst>
              </a:tr>
              <a:tr h="577344">
                <a:tc>
                  <a:txBody>
                    <a:bodyPr/>
                    <a:lstStyle/>
                    <a:p>
                      <a:r>
                        <a:rPr lang="sv-SE" sz="2800">
                          <a:effectLst/>
                        </a:rPr>
                        <a:t>VAFB SLC-4E</a:t>
                      </a:r>
                    </a:p>
                  </a:txBody>
                  <a:tcPr marL="118632" marR="118632" marT="59316" marB="59316" anchor="ctr"/>
                </a:tc>
                <a:extLst>
                  <a:ext uri="{0D108BD9-81ED-4DB2-BD59-A6C34878D82A}">
                    <a16:rowId xmlns:a16="http://schemas.microsoft.com/office/drawing/2014/main" val="1481416572"/>
                  </a:ext>
                </a:extLst>
              </a:tr>
              <a:tr h="577344">
                <a:tc>
                  <a:txBody>
                    <a:bodyPr/>
                    <a:lstStyle/>
                    <a:p>
                      <a:r>
                        <a:rPr lang="sv-SE" sz="2800">
                          <a:effectLst/>
                        </a:rPr>
                        <a:t>KSC LC-39A</a:t>
                      </a:r>
                    </a:p>
                  </a:txBody>
                  <a:tcPr marL="118632" marR="118632" marT="59316" marB="59316" anchor="ctr"/>
                </a:tc>
                <a:extLst>
                  <a:ext uri="{0D108BD9-81ED-4DB2-BD59-A6C34878D82A}">
                    <a16:rowId xmlns:a16="http://schemas.microsoft.com/office/drawing/2014/main" val="3683798169"/>
                  </a:ext>
                </a:extLst>
              </a:tr>
              <a:tr h="577344">
                <a:tc>
                  <a:txBody>
                    <a:bodyPr/>
                    <a:lstStyle/>
                    <a:p>
                      <a:r>
                        <a:rPr lang="sv-SE" sz="2800" dirty="0">
                          <a:effectLst/>
                        </a:rPr>
                        <a:t>CCAFS SLC-40</a:t>
                      </a:r>
                    </a:p>
                  </a:txBody>
                  <a:tcPr marL="118632" marR="118632" marT="59316" marB="59316" anchor="ctr"/>
                </a:tc>
                <a:extLst>
                  <a:ext uri="{0D108BD9-81ED-4DB2-BD59-A6C34878D82A}">
                    <a16:rowId xmlns:a16="http://schemas.microsoft.com/office/drawing/2014/main" val="760738947"/>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108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is the result shown from a query which returns 5 records where the launch site of the mission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5">
            <a:extLst>
              <a:ext uri="{FF2B5EF4-FFF2-40B4-BE49-F238E27FC236}">
                <a16:creationId xmlns:a16="http://schemas.microsoft.com/office/drawing/2014/main" id="{F9EA79D6-60F3-4A0E-42DB-9A394C84CBC2}"/>
              </a:ext>
            </a:extLst>
          </p:cNvPr>
          <p:cNvGraphicFramePr>
            <a:graphicFrameLocks noGrp="1"/>
          </p:cNvGraphicFramePr>
          <p:nvPr>
            <p:extLst>
              <p:ext uri="{D42A27DB-BD31-4B8C-83A1-F6EECF244321}">
                <p14:modId xmlns:p14="http://schemas.microsoft.com/office/powerpoint/2010/main" val="2360504821"/>
              </p:ext>
            </p:extLst>
          </p:nvPr>
        </p:nvGraphicFramePr>
        <p:xfrm>
          <a:off x="-2" y="2286716"/>
          <a:ext cx="12192000" cy="4224177"/>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0124579"/>
                    </a:ext>
                  </a:extLst>
                </a:gridCol>
                <a:gridCol w="1219200">
                  <a:extLst>
                    <a:ext uri="{9D8B030D-6E8A-4147-A177-3AD203B41FA5}">
                      <a16:colId xmlns:a16="http://schemas.microsoft.com/office/drawing/2014/main" val="949356212"/>
                    </a:ext>
                  </a:extLst>
                </a:gridCol>
                <a:gridCol w="1219200">
                  <a:extLst>
                    <a:ext uri="{9D8B030D-6E8A-4147-A177-3AD203B41FA5}">
                      <a16:colId xmlns:a16="http://schemas.microsoft.com/office/drawing/2014/main" val="3294340237"/>
                    </a:ext>
                  </a:extLst>
                </a:gridCol>
                <a:gridCol w="1219200">
                  <a:extLst>
                    <a:ext uri="{9D8B030D-6E8A-4147-A177-3AD203B41FA5}">
                      <a16:colId xmlns:a16="http://schemas.microsoft.com/office/drawing/2014/main" val="2520745450"/>
                    </a:ext>
                  </a:extLst>
                </a:gridCol>
                <a:gridCol w="1219200">
                  <a:extLst>
                    <a:ext uri="{9D8B030D-6E8A-4147-A177-3AD203B41FA5}">
                      <a16:colId xmlns:a16="http://schemas.microsoft.com/office/drawing/2014/main" val="889454672"/>
                    </a:ext>
                  </a:extLst>
                </a:gridCol>
                <a:gridCol w="1219200">
                  <a:extLst>
                    <a:ext uri="{9D8B030D-6E8A-4147-A177-3AD203B41FA5}">
                      <a16:colId xmlns:a16="http://schemas.microsoft.com/office/drawing/2014/main" val="1696515343"/>
                    </a:ext>
                  </a:extLst>
                </a:gridCol>
                <a:gridCol w="1219200">
                  <a:extLst>
                    <a:ext uri="{9D8B030D-6E8A-4147-A177-3AD203B41FA5}">
                      <a16:colId xmlns:a16="http://schemas.microsoft.com/office/drawing/2014/main" val="712049185"/>
                    </a:ext>
                  </a:extLst>
                </a:gridCol>
                <a:gridCol w="1219200">
                  <a:extLst>
                    <a:ext uri="{9D8B030D-6E8A-4147-A177-3AD203B41FA5}">
                      <a16:colId xmlns:a16="http://schemas.microsoft.com/office/drawing/2014/main" val="78058772"/>
                    </a:ext>
                  </a:extLst>
                </a:gridCol>
                <a:gridCol w="1219200">
                  <a:extLst>
                    <a:ext uri="{9D8B030D-6E8A-4147-A177-3AD203B41FA5}">
                      <a16:colId xmlns:a16="http://schemas.microsoft.com/office/drawing/2014/main" val="2619493502"/>
                    </a:ext>
                  </a:extLst>
                </a:gridCol>
                <a:gridCol w="1219200">
                  <a:extLst>
                    <a:ext uri="{9D8B030D-6E8A-4147-A177-3AD203B41FA5}">
                      <a16:colId xmlns:a16="http://schemas.microsoft.com/office/drawing/2014/main" val="1077288459"/>
                    </a:ext>
                  </a:extLst>
                </a:gridCol>
              </a:tblGrid>
              <a:tr h="585039">
                <a:tc>
                  <a:txBody>
                    <a:bodyPr/>
                    <a:lstStyle/>
                    <a:p>
                      <a:pPr algn="r" fontAlgn="ctr"/>
                      <a:r>
                        <a:rPr lang="sv-SE" sz="900" dirty="0">
                          <a:effectLst/>
                        </a:rPr>
                        <a:t>Date</a:t>
                      </a:r>
                    </a:p>
                  </a:txBody>
                  <a:tcPr marL="64051" marR="64051" marT="32025" marB="32025" anchor="ctr"/>
                </a:tc>
                <a:tc>
                  <a:txBody>
                    <a:bodyPr/>
                    <a:lstStyle/>
                    <a:p>
                      <a:pPr algn="r" fontAlgn="ctr"/>
                      <a:r>
                        <a:rPr lang="sv-SE" sz="900" dirty="0" err="1">
                          <a:effectLst/>
                        </a:rPr>
                        <a:t>Time</a:t>
                      </a:r>
                      <a:r>
                        <a:rPr lang="sv-SE" sz="900" dirty="0">
                          <a:effectLst/>
                        </a:rPr>
                        <a:t> (UTC)</a:t>
                      </a:r>
                    </a:p>
                  </a:txBody>
                  <a:tcPr marL="64051" marR="64051" marT="32025" marB="32025" anchor="ctr"/>
                </a:tc>
                <a:tc>
                  <a:txBody>
                    <a:bodyPr/>
                    <a:lstStyle/>
                    <a:p>
                      <a:pPr algn="r" fontAlgn="ctr"/>
                      <a:r>
                        <a:rPr lang="sv-SE" sz="900">
                          <a:effectLst/>
                        </a:rPr>
                        <a:t>Booster_Version</a:t>
                      </a:r>
                    </a:p>
                  </a:txBody>
                  <a:tcPr marL="64051" marR="64051" marT="32025" marB="32025" anchor="ctr"/>
                </a:tc>
                <a:tc>
                  <a:txBody>
                    <a:bodyPr/>
                    <a:lstStyle/>
                    <a:p>
                      <a:pPr algn="r" fontAlgn="ctr"/>
                      <a:r>
                        <a:rPr lang="sv-SE" sz="900">
                          <a:effectLst/>
                        </a:rPr>
                        <a:t>Launch_Site</a:t>
                      </a:r>
                    </a:p>
                  </a:txBody>
                  <a:tcPr marL="64051" marR="64051" marT="32025" marB="32025" anchor="ctr"/>
                </a:tc>
                <a:tc>
                  <a:txBody>
                    <a:bodyPr/>
                    <a:lstStyle/>
                    <a:p>
                      <a:pPr algn="r" fontAlgn="ctr"/>
                      <a:r>
                        <a:rPr lang="sv-SE" sz="900">
                          <a:effectLst/>
                        </a:rPr>
                        <a:t>Payload</a:t>
                      </a:r>
                    </a:p>
                  </a:txBody>
                  <a:tcPr marL="64051" marR="64051" marT="32025" marB="32025" anchor="ctr"/>
                </a:tc>
                <a:tc>
                  <a:txBody>
                    <a:bodyPr/>
                    <a:lstStyle/>
                    <a:p>
                      <a:pPr algn="r" fontAlgn="ctr"/>
                      <a:r>
                        <a:rPr lang="sv-SE" sz="900">
                          <a:effectLst/>
                        </a:rPr>
                        <a:t>PAYLOAD_MASS__KG_</a:t>
                      </a:r>
                    </a:p>
                  </a:txBody>
                  <a:tcPr marL="64051" marR="64051" marT="32025" marB="32025" anchor="ctr"/>
                </a:tc>
                <a:tc>
                  <a:txBody>
                    <a:bodyPr/>
                    <a:lstStyle/>
                    <a:p>
                      <a:pPr algn="r" fontAlgn="ctr"/>
                      <a:r>
                        <a:rPr lang="sv-SE" sz="900">
                          <a:effectLst/>
                        </a:rPr>
                        <a:t>Orbit</a:t>
                      </a:r>
                    </a:p>
                  </a:txBody>
                  <a:tcPr marL="64051" marR="64051" marT="32025" marB="32025" anchor="ctr"/>
                </a:tc>
                <a:tc>
                  <a:txBody>
                    <a:bodyPr/>
                    <a:lstStyle/>
                    <a:p>
                      <a:pPr algn="r" fontAlgn="ctr"/>
                      <a:r>
                        <a:rPr lang="sv-SE" sz="900">
                          <a:effectLst/>
                        </a:rPr>
                        <a:t>Customer</a:t>
                      </a:r>
                    </a:p>
                  </a:txBody>
                  <a:tcPr marL="64051" marR="64051" marT="32025" marB="32025" anchor="ctr"/>
                </a:tc>
                <a:tc>
                  <a:txBody>
                    <a:bodyPr/>
                    <a:lstStyle/>
                    <a:p>
                      <a:pPr algn="r" fontAlgn="ctr"/>
                      <a:r>
                        <a:rPr lang="sv-SE" sz="900">
                          <a:effectLst/>
                        </a:rPr>
                        <a:t>Mission_Outcome</a:t>
                      </a:r>
                    </a:p>
                  </a:txBody>
                  <a:tcPr marL="64051" marR="64051" marT="32025" marB="32025" anchor="ctr"/>
                </a:tc>
                <a:tc>
                  <a:txBody>
                    <a:bodyPr/>
                    <a:lstStyle/>
                    <a:p>
                      <a:pPr algn="r" fontAlgn="ctr"/>
                      <a:r>
                        <a:rPr lang="sv-SE" sz="900">
                          <a:effectLst/>
                        </a:rPr>
                        <a:t>Landing _Outcome</a:t>
                      </a:r>
                    </a:p>
                  </a:txBody>
                  <a:tcPr marL="64051" marR="64051" marT="32025" marB="32025" anchor="ctr"/>
                </a:tc>
                <a:extLst>
                  <a:ext uri="{0D108BD9-81ED-4DB2-BD59-A6C34878D82A}">
                    <a16:rowId xmlns:a16="http://schemas.microsoft.com/office/drawing/2014/main" val="949306147"/>
                  </a:ext>
                </a:extLst>
              </a:tr>
              <a:tr h="763525">
                <a:tc>
                  <a:txBody>
                    <a:bodyPr/>
                    <a:lstStyle/>
                    <a:p>
                      <a:r>
                        <a:rPr lang="sv-SE" sz="900">
                          <a:effectLst/>
                        </a:rPr>
                        <a:t>04-06-2010</a:t>
                      </a:r>
                    </a:p>
                  </a:txBody>
                  <a:tcPr marL="64051" marR="64051" marT="32025" marB="32025" anchor="ctr"/>
                </a:tc>
                <a:tc>
                  <a:txBody>
                    <a:bodyPr/>
                    <a:lstStyle/>
                    <a:p>
                      <a:r>
                        <a:rPr lang="sv-SE" sz="900">
                          <a:effectLst/>
                        </a:rPr>
                        <a:t>18:45:00</a:t>
                      </a:r>
                    </a:p>
                  </a:txBody>
                  <a:tcPr marL="64051" marR="64051" marT="32025" marB="32025" anchor="ctr"/>
                </a:tc>
                <a:tc>
                  <a:txBody>
                    <a:bodyPr/>
                    <a:lstStyle/>
                    <a:p>
                      <a:r>
                        <a:rPr lang="sv-SE" sz="900" dirty="0">
                          <a:effectLst/>
                        </a:rPr>
                        <a:t>F9 v1.0 B0003</a:t>
                      </a:r>
                    </a:p>
                  </a:txBody>
                  <a:tcPr marL="64051" marR="64051" marT="32025" marB="32025" anchor="ctr"/>
                </a:tc>
                <a:tc>
                  <a:txBody>
                    <a:bodyPr/>
                    <a:lstStyle/>
                    <a:p>
                      <a:r>
                        <a:rPr lang="sv-SE" sz="900" dirty="0">
                          <a:effectLst/>
                        </a:rPr>
                        <a:t>CCAFS LC-40</a:t>
                      </a:r>
                    </a:p>
                  </a:txBody>
                  <a:tcPr marL="64051" marR="64051" marT="32025" marB="32025" anchor="ctr"/>
                </a:tc>
                <a:tc>
                  <a:txBody>
                    <a:bodyPr/>
                    <a:lstStyle/>
                    <a:p>
                      <a:r>
                        <a:rPr lang="sv-SE" sz="900" dirty="0">
                          <a:effectLst/>
                        </a:rPr>
                        <a:t>Dragon </a:t>
                      </a:r>
                      <a:r>
                        <a:rPr lang="sv-SE" sz="900" dirty="0" err="1">
                          <a:effectLst/>
                        </a:rPr>
                        <a:t>Spacecraft</a:t>
                      </a:r>
                      <a:r>
                        <a:rPr lang="sv-SE" sz="900" dirty="0">
                          <a:effectLst/>
                        </a:rPr>
                        <a:t> </a:t>
                      </a:r>
                      <a:r>
                        <a:rPr lang="sv-SE" sz="900" dirty="0" err="1">
                          <a:effectLst/>
                        </a:rPr>
                        <a:t>Qualification</a:t>
                      </a:r>
                      <a:r>
                        <a:rPr lang="sv-SE" sz="900" dirty="0">
                          <a:effectLst/>
                        </a:rPr>
                        <a:t> </a:t>
                      </a:r>
                      <a:r>
                        <a:rPr lang="sv-SE" sz="900" dirty="0" err="1">
                          <a:effectLst/>
                        </a:rPr>
                        <a:t>Unit</a:t>
                      </a:r>
                      <a:endParaRPr lang="sv-SE" sz="900" dirty="0">
                        <a:effectLst/>
                      </a:endParaRPr>
                    </a:p>
                  </a:txBody>
                  <a:tcPr marL="64051" marR="64051" marT="32025" marB="32025" anchor="ctr"/>
                </a:tc>
                <a:tc>
                  <a:txBody>
                    <a:bodyPr/>
                    <a:lstStyle/>
                    <a:p>
                      <a:r>
                        <a:rPr lang="sv-SE" sz="900">
                          <a:effectLst/>
                        </a:rPr>
                        <a:t>0</a:t>
                      </a:r>
                    </a:p>
                  </a:txBody>
                  <a:tcPr marL="64051" marR="64051" marT="32025" marB="32025" anchor="ctr"/>
                </a:tc>
                <a:tc>
                  <a:txBody>
                    <a:bodyPr/>
                    <a:lstStyle/>
                    <a:p>
                      <a:r>
                        <a:rPr lang="sv-SE" sz="900">
                          <a:effectLst/>
                        </a:rPr>
                        <a:t>LEO</a:t>
                      </a:r>
                    </a:p>
                  </a:txBody>
                  <a:tcPr marL="64051" marR="64051" marT="32025" marB="32025" anchor="ctr"/>
                </a:tc>
                <a:tc>
                  <a:txBody>
                    <a:bodyPr/>
                    <a:lstStyle/>
                    <a:p>
                      <a:r>
                        <a:rPr lang="sv-SE" sz="900">
                          <a:effectLst/>
                        </a:rPr>
                        <a:t>SpaceX</a:t>
                      </a:r>
                    </a:p>
                  </a:txBody>
                  <a:tcPr marL="64051" marR="64051" marT="32025" marB="32025" anchor="ctr"/>
                </a:tc>
                <a:tc>
                  <a:txBody>
                    <a:bodyPr/>
                    <a:lstStyle/>
                    <a:p>
                      <a:r>
                        <a:rPr lang="sv-SE" sz="900">
                          <a:effectLst/>
                        </a:rPr>
                        <a:t>Success</a:t>
                      </a:r>
                    </a:p>
                  </a:txBody>
                  <a:tcPr marL="64051" marR="64051" marT="32025" marB="32025" anchor="ctr"/>
                </a:tc>
                <a:tc>
                  <a:txBody>
                    <a:bodyPr/>
                    <a:lstStyle/>
                    <a:p>
                      <a:r>
                        <a:rPr lang="sv-SE" sz="900" dirty="0" err="1">
                          <a:effectLst/>
                        </a:rPr>
                        <a:t>Failure</a:t>
                      </a:r>
                      <a:r>
                        <a:rPr lang="sv-SE" sz="900" dirty="0">
                          <a:effectLst/>
                        </a:rPr>
                        <a:t> (</a:t>
                      </a:r>
                      <a:r>
                        <a:rPr lang="sv-SE" sz="900" dirty="0" err="1">
                          <a:effectLst/>
                        </a:rPr>
                        <a:t>parachute</a:t>
                      </a:r>
                      <a:r>
                        <a:rPr lang="sv-SE" sz="900" dirty="0">
                          <a:effectLst/>
                        </a:rPr>
                        <a:t>)</a:t>
                      </a:r>
                    </a:p>
                  </a:txBody>
                  <a:tcPr marL="64051" marR="64051" marT="32025" marB="32025" anchor="ctr"/>
                </a:tc>
                <a:extLst>
                  <a:ext uri="{0D108BD9-81ED-4DB2-BD59-A6C34878D82A}">
                    <a16:rowId xmlns:a16="http://schemas.microsoft.com/office/drawing/2014/main" val="1170045138"/>
                  </a:ext>
                </a:extLst>
              </a:tr>
              <a:tr h="1477470">
                <a:tc>
                  <a:txBody>
                    <a:bodyPr/>
                    <a:lstStyle/>
                    <a:p>
                      <a:r>
                        <a:rPr lang="sv-SE" sz="900">
                          <a:effectLst/>
                        </a:rPr>
                        <a:t>08-12-2010</a:t>
                      </a:r>
                    </a:p>
                  </a:txBody>
                  <a:tcPr marL="64051" marR="64051" marT="32025" marB="32025" anchor="ctr"/>
                </a:tc>
                <a:tc>
                  <a:txBody>
                    <a:bodyPr/>
                    <a:lstStyle/>
                    <a:p>
                      <a:r>
                        <a:rPr lang="sv-SE" sz="900">
                          <a:effectLst/>
                        </a:rPr>
                        <a:t>15:43:00</a:t>
                      </a:r>
                    </a:p>
                  </a:txBody>
                  <a:tcPr marL="64051" marR="64051" marT="32025" marB="32025" anchor="ctr"/>
                </a:tc>
                <a:tc>
                  <a:txBody>
                    <a:bodyPr/>
                    <a:lstStyle/>
                    <a:p>
                      <a:r>
                        <a:rPr lang="sv-SE" sz="900">
                          <a:effectLst/>
                        </a:rPr>
                        <a:t>F9 v1.0 B0004</a:t>
                      </a:r>
                    </a:p>
                  </a:txBody>
                  <a:tcPr marL="64051" marR="64051" marT="32025" marB="32025" anchor="ctr"/>
                </a:tc>
                <a:tc>
                  <a:txBody>
                    <a:bodyPr/>
                    <a:lstStyle/>
                    <a:p>
                      <a:r>
                        <a:rPr lang="sv-SE" sz="900">
                          <a:effectLst/>
                        </a:rPr>
                        <a:t>CCAFS LC-40</a:t>
                      </a:r>
                    </a:p>
                  </a:txBody>
                  <a:tcPr marL="64051" marR="64051" marT="32025" marB="32025" anchor="ctr"/>
                </a:tc>
                <a:tc>
                  <a:txBody>
                    <a:bodyPr/>
                    <a:lstStyle/>
                    <a:p>
                      <a:r>
                        <a:rPr lang="en-US" sz="900">
                          <a:effectLst/>
                        </a:rPr>
                        <a:t>Dragon demo flight C1, two CubeSats, barrel of Brouere cheese</a:t>
                      </a:r>
                    </a:p>
                  </a:txBody>
                  <a:tcPr marL="64051" marR="64051" marT="32025" marB="32025" anchor="ctr"/>
                </a:tc>
                <a:tc>
                  <a:txBody>
                    <a:bodyPr/>
                    <a:lstStyle/>
                    <a:p>
                      <a:r>
                        <a:rPr lang="sv-SE" sz="900" dirty="0">
                          <a:effectLst/>
                        </a:rPr>
                        <a:t>0</a:t>
                      </a:r>
                    </a:p>
                  </a:txBody>
                  <a:tcPr marL="64051" marR="64051" marT="32025" marB="32025" anchor="ctr"/>
                </a:tc>
                <a:tc>
                  <a:txBody>
                    <a:bodyPr/>
                    <a:lstStyle/>
                    <a:p>
                      <a:r>
                        <a:rPr lang="sv-SE" sz="900" dirty="0">
                          <a:effectLst/>
                        </a:rPr>
                        <a:t>LEO (ISS)</a:t>
                      </a:r>
                    </a:p>
                  </a:txBody>
                  <a:tcPr marL="64051" marR="64051" marT="32025" marB="32025" anchor="ctr"/>
                </a:tc>
                <a:tc>
                  <a:txBody>
                    <a:bodyPr/>
                    <a:lstStyle/>
                    <a:p>
                      <a:r>
                        <a:rPr lang="sv-SE" sz="900">
                          <a:effectLst/>
                        </a:rPr>
                        <a:t>NASA (COTS) NRO</a:t>
                      </a:r>
                    </a:p>
                  </a:txBody>
                  <a:tcPr marL="64051" marR="64051" marT="32025" marB="32025" anchor="ctr"/>
                </a:tc>
                <a:tc>
                  <a:txBody>
                    <a:bodyPr/>
                    <a:lstStyle/>
                    <a:p>
                      <a:r>
                        <a:rPr lang="sv-SE" sz="900">
                          <a:effectLst/>
                        </a:rPr>
                        <a:t>Success</a:t>
                      </a:r>
                    </a:p>
                  </a:txBody>
                  <a:tcPr marL="64051" marR="64051" marT="32025" marB="32025" anchor="ctr"/>
                </a:tc>
                <a:tc>
                  <a:txBody>
                    <a:bodyPr/>
                    <a:lstStyle/>
                    <a:p>
                      <a:r>
                        <a:rPr lang="sv-SE" sz="900">
                          <a:effectLst/>
                        </a:rPr>
                        <a:t>Failure (parachute)</a:t>
                      </a:r>
                    </a:p>
                  </a:txBody>
                  <a:tcPr marL="64051" marR="64051" marT="32025" marB="32025" anchor="ctr"/>
                </a:tc>
                <a:extLst>
                  <a:ext uri="{0D108BD9-81ED-4DB2-BD59-A6C34878D82A}">
                    <a16:rowId xmlns:a16="http://schemas.microsoft.com/office/drawing/2014/main" val="18941165"/>
                  </a:ext>
                </a:extLst>
              </a:tr>
              <a:tr h="585039">
                <a:tc>
                  <a:txBody>
                    <a:bodyPr/>
                    <a:lstStyle/>
                    <a:p>
                      <a:r>
                        <a:rPr lang="sv-SE" sz="900">
                          <a:effectLst/>
                        </a:rPr>
                        <a:t>22-05-2012</a:t>
                      </a:r>
                    </a:p>
                  </a:txBody>
                  <a:tcPr marL="64051" marR="64051" marT="32025" marB="32025" anchor="ctr"/>
                </a:tc>
                <a:tc>
                  <a:txBody>
                    <a:bodyPr/>
                    <a:lstStyle/>
                    <a:p>
                      <a:r>
                        <a:rPr lang="sv-SE" sz="900">
                          <a:effectLst/>
                        </a:rPr>
                        <a:t>07:44:00</a:t>
                      </a:r>
                    </a:p>
                  </a:txBody>
                  <a:tcPr marL="64051" marR="64051" marT="32025" marB="32025" anchor="ctr"/>
                </a:tc>
                <a:tc>
                  <a:txBody>
                    <a:bodyPr/>
                    <a:lstStyle/>
                    <a:p>
                      <a:r>
                        <a:rPr lang="sv-SE" sz="900">
                          <a:effectLst/>
                        </a:rPr>
                        <a:t>F9 v1.0 B0005</a:t>
                      </a:r>
                    </a:p>
                  </a:txBody>
                  <a:tcPr marL="64051" marR="64051" marT="32025" marB="32025" anchor="ctr"/>
                </a:tc>
                <a:tc>
                  <a:txBody>
                    <a:bodyPr/>
                    <a:lstStyle/>
                    <a:p>
                      <a:r>
                        <a:rPr lang="sv-SE" sz="900">
                          <a:effectLst/>
                        </a:rPr>
                        <a:t>CCAFS LC-40</a:t>
                      </a:r>
                    </a:p>
                  </a:txBody>
                  <a:tcPr marL="64051" marR="64051" marT="32025" marB="32025" anchor="ctr"/>
                </a:tc>
                <a:tc>
                  <a:txBody>
                    <a:bodyPr/>
                    <a:lstStyle/>
                    <a:p>
                      <a:r>
                        <a:rPr lang="sv-SE" sz="900">
                          <a:effectLst/>
                        </a:rPr>
                        <a:t>Dragon demo flight C2</a:t>
                      </a:r>
                    </a:p>
                  </a:txBody>
                  <a:tcPr marL="64051" marR="64051" marT="32025" marB="32025" anchor="ctr"/>
                </a:tc>
                <a:tc>
                  <a:txBody>
                    <a:bodyPr/>
                    <a:lstStyle/>
                    <a:p>
                      <a:r>
                        <a:rPr lang="sv-SE" sz="900">
                          <a:effectLst/>
                        </a:rPr>
                        <a:t>525</a:t>
                      </a:r>
                    </a:p>
                  </a:txBody>
                  <a:tcPr marL="64051" marR="64051" marT="32025" marB="32025" anchor="ctr"/>
                </a:tc>
                <a:tc>
                  <a:txBody>
                    <a:bodyPr/>
                    <a:lstStyle/>
                    <a:p>
                      <a:r>
                        <a:rPr lang="sv-SE" sz="900" dirty="0">
                          <a:effectLst/>
                        </a:rPr>
                        <a:t>LEO (ISS)</a:t>
                      </a:r>
                    </a:p>
                  </a:txBody>
                  <a:tcPr marL="64051" marR="64051" marT="32025" marB="32025" anchor="ctr"/>
                </a:tc>
                <a:tc>
                  <a:txBody>
                    <a:bodyPr/>
                    <a:lstStyle/>
                    <a:p>
                      <a:r>
                        <a:rPr lang="sv-SE" sz="900" dirty="0">
                          <a:effectLst/>
                        </a:rPr>
                        <a:t>NASA (COTS)</a:t>
                      </a:r>
                    </a:p>
                  </a:txBody>
                  <a:tcPr marL="64051" marR="64051" marT="32025" marB="32025" anchor="ctr"/>
                </a:tc>
                <a:tc>
                  <a:txBody>
                    <a:bodyPr/>
                    <a:lstStyle/>
                    <a:p>
                      <a:r>
                        <a:rPr lang="sv-SE" sz="900">
                          <a:effectLst/>
                        </a:rPr>
                        <a:t>Success</a:t>
                      </a:r>
                    </a:p>
                  </a:txBody>
                  <a:tcPr marL="64051" marR="64051" marT="32025" marB="32025" anchor="ctr"/>
                </a:tc>
                <a:tc>
                  <a:txBody>
                    <a:bodyPr/>
                    <a:lstStyle/>
                    <a:p>
                      <a:r>
                        <a:rPr lang="sv-SE" sz="900">
                          <a:effectLst/>
                        </a:rPr>
                        <a:t>No attempt</a:t>
                      </a:r>
                    </a:p>
                  </a:txBody>
                  <a:tcPr marL="64051" marR="64051" marT="32025" marB="32025" anchor="ctr"/>
                </a:tc>
                <a:extLst>
                  <a:ext uri="{0D108BD9-81ED-4DB2-BD59-A6C34878D82A}">
                    <a16:rowId xmlns:a16="http://schemas.microsoft.com/office/drawing/2014/main" val="3508443631"/>
                  </a:ext>
                </a:extLst>
              </a:tr>
              <a:tr h="406552">
                <a:tc>
                  <a:txBody>
                    <a:bodyPr/>
                    <a:lstStyle/>
                    <a:p>
                      <a:r>
                        <a:rPr lang="sv-SE" sz="900">
                          <a:effectLst/>
                        </a:rPr>
                        <a:t>08-10-2012</a:t>
                      </a:r>
                    </a:p>
                  </a:txBody>
                  <a:tcPr marL="64051" marR="64051" marT="32025" marB="32025" anchor="ctr"/>
                </a:tc>
                <a:tc>
                  <a:txBody>
                    <a:bodyPr/>
                    <a:lstStyle/>
                    <a:p>
                      <a:r>
                        <a:rPr lang="sv-SE" sz="900">
                          <a:effectLst/>
                        </a:rPr>
                        <a:t>00:35:00</a:t>
                      </a:r>
                    </a:p>
                  </a:txBody>
                  <a:tcPr marL="64051" marR="64051" marT="32025" marB="32025" anchor="ctr"/>
                </a:tc>
                <a:tc>
                  <a:txBody>
                    <a:bodyPr/>
                    <a:lstStyle/>
                    <a:p>
                      <a:r>
                        <a:rPr lang="sv-SE" sz="900">
                          <a:effectLst/>
                        </a:rPr>
                        <a:t>F9 v1.0 B0006</a:t>
                      </a:r>
                    </a:p>
                  </a:txBody>
                  <a:tcPr marL="64051" marR="64051" marT="32025" marB="32025" anchor="ctr"/>
                </a:tc>
                <a:tc>
                  <a:txBody>
                    <a:bodyPr/>
                    <a:lstStyle/>
                    <a:p>
                      <a:r>
                        <a:rPr lang="sv-SE" sz="900">
                          <a:effectLst/>
                        </a:rPr>
                        <a:t>CCAFS LC-40</a:t>
                      </a:r>
                    </a:p>
                  </a:txBody>
                  <a:tcPr marL="64051" marR="64051" marT="32025" marB="32025" anchor="ctr"/>
                </a:tc>
                <a:tc>
                  <a:txBody>
                    <a:bodyPr/>
                    <a:lstStyle/>
                    <a:p>
                      <a:r>
                        <a:rPr lang="sv-SE" sz="900">
                          <a:effectLst/>
                        </a:rPr>
                        <a:t>SpaceX CRS-1</a:t>
                      </a:r>
                    </a:p>
                  </a:txBody>
                  <a:tcPr marL="64051" marR="64051" marT="32025" marB="32025" anchor="ctr"/>
                </a:tc>
                <a:tc>
                  <a:txBody>
                    <a:bodyPr/>
                    <a:lstStyle/>
                    <a:p>
                      <a:r>
                        <a:rPr lang="sv-SE" sz="900">
                          <a:effectLst/>
                        </a:rPr>
                        <a:t>500</a:t>
                      </a:r>
                    </a:p>
                  </a:txBody>
                  <a:tcPr marL="64051" marR="64051" marT="32025" marB="32025" anchor="ctr"/>
                </a:tc>
                <a:tc>
                  <a:txBody>
                    <a:bodyPr/>
                    <a:lstStyle/>
                    <a:p>
                      <a:r>
                        <a:rPr lang="sv-SE" sz="900">
                          <a:effectLst/>
                        </a:rPr>
                        <a:t>LEO (ISS)</a:t>
                      </a:r>
                    </a:p>
                  </a:txBody>
                  <a:tcPr marL="64051" marR="64051" marT="32025" marB="32025" anchor="ctr"/>
                </a:tc>
                <a:tc>
                  <a:txBody>
                    <a:bodyPr/>
                    <a:lstStyle/>
                    <a:p>
                      <a:r>
                        <a:rPr lang="sv-SE" sz="900" dirty="0">
                          <a:effectLst/>
                        </a:rPr>
                        <a:t>NASA (CRS)</a:t>
                      </a:r>
                    </a:p>
                  </a:txBody>
                  <a:tcPr marL="64051" marR="64051" marT="32025" marB="32025" anchor="ctr"/>
                </a:tc>
                <a:tc>
                  <a:txBody>
                    <a:bodyPr/>
                    <a:lstStyle/>
                    <a:p>
                      <a:r>
                        <a:rPr lang="sv-SE" sz="900" dirty="0" err="1">
                          <a:effectLst/>
                        </a:rPr>
                        <a:t>Success</a:t>
                      </a:r>
                      <a:endParaRPr lang="sv-SE" sz="900" dirty="0">
                        <a:effectLst/>
                      </a:endParaRPr>
                    </a:p>
                  </a:txBody>
                  <a:tcPr marL="64051" marR="64051" marT="32025" marB="32025" anchor="ctr"/>
                </a:tc>
                <a:tc>
                  <a:txBody>
                    <a:bodyPr/>
                    <a:lstStyle/>
                    <a:p>
                      <a:r>
                        <a:rPr lang="sv-SE" sz="900" dirty="0">
                          <a:effectLst/>
                        </a:rPr>
                        <a:t>No </a:t>
                      </a:r>
                      <a:r>
                        <a:rPr lang="sv-SE" sz="900" dirty="0" err="1">
                          <a:effectLst/>
                        </a:rPr>
                        <a:t>attempt</a:t>
                      </a:r>
                      <a:endParaRPr lang="sv-SE" sz="900" dirty="0">
                        <a:effectLst/>
                      </a:endParaRPr>
                    </a:p>
                  </a:txBody>
                  <a:tcPr marL="64051" marR="64051" marT="32025" marB="32025" anchor="ctr"/>
                </a:tc>
                <a:extLst>
                  <a:ext uri="{0D108BD9-81ED-4DB2-BD59-A6C34878D82A}">
                    <a16:rowId xmlns:a16="http://schemas.microsoft.com/office/drawing/2014/main" val="2129292120"/>
                  </a:ext>
                </a:extLst>
              </a:tr>
              <a:tr h="406552">
                <a:tc>
                  <a:txBody>
                    <a:bodyPr/>
                    <a:lstStyle/>
                    <a:p>
                      <a:r>
                        <a:rPr lang="sv-SE" sz="900">
                          <a:effectLst/>
                        </a:rPr>
                        <a:t>01-03-2013</a:t>
                      </a:r>
                    </a:p>
                  </a:txBody>
                  <a:tcPr marL="64051" marR="64051" marT="32025" marB="32025" anchor="ctr"/>
                </a:tc>
                <a:tc>
                  <a:txBody>
                    <a:bodyPr/>
                    <a:lstStyle/>
                    <a:p>
                      <a:r>
                        <a:rPr lang="sv-SE" sz="900">
                          <a:effectLst/>
                        </a:rPr>
                        <a:t>15:10:00</a:t>
                      </a:r>
                    </a:p>
                  </a:txBody>
                  <a:tcPr marL="64051" marR="64051" marT="32025" marB="32025" anchor="ctr"/>
                </a:tc>
                <a:tc>
                  <a:txBody>
                    <a:bodyPr/>
                    <a:lstStyle/>
                    <a:p>
                      <a:r>
                        <a:rPr lang="sv-SE" sz="900">
                          <a:effectLst/>
                        </a:rPr>
                        <a:t>F9 v1.0 B0007</a:t>
                      </a:r>
                    </a:p>
                  </a:txBody>
                  <a:tcPr marL="64051" marR="64051" marT="32025" marB="32025" anchor="ctr"/>
                </a:tc>
                <a:tc>
                  <a:txBody>
                    <a:bodyPr/>
                    <a:lstStyle/>
                    <a:p>
                      <a:r>
                        <a:rPr lang="sv-SE" sz="900">
                          <a:effectLst/>
                        </a:rPr>
                        <a:t>CCAFS LC-40</a:t>
                      </a:r>
                    </a:p>
                  </a:txBody>
                  <a:tcPr marL="64051" marR="64051" marT="32025" marB="32025" anchor="ctr"/>
                </a:tc>
                <a:tc>
                  <a:txBody>
                    <a:bodyPr/>
                    <a:lstStyle/>
                    <a:p>
                      <a:r>
                        <a:rPr lang="sv-SE" sz="900">
                          <a:effectLst/>
                        </a:rPr>
                        <a:t>SpaceX CRS-2</a:t>
                      </a:r>
                    </a:p>
                  </a:txBody>
                  <a:tcPr marL="64051" marR="64051" marT="32025" marB="32025" anchor="ctr"/>
                </a:tc>
                <a:tc>
                  <a:txBody>
                    <a:bodyPr/>
                    <a:lstStyle/>
                    <a:p>
                      <a:r>
                        <a:rPr lang="sv-SE" sz="900">
                          <a:effectLst/>
                        </a:rPr>
                        <a:t>677</a:t>
                      </a:r>
                    </a:p>
                  </a:txBody>
                  <a:tcPr marL="64051" marR="64051" marT="32025" marB="32025" anchor="ctr"/>
                </a:tc>
                <a:tc>
                  <a:txBody>
                    <a:bodyPr/>
                    <a:lstStyle/>
                    <a:p>
                      <a:r>
                        <a:rPr lang="sv-SE" sz="900">
                          <a:effectLst/>
                        </a:rPr>
                        <a:t>LEO (ISS)</a:t>
                      </a:r>
                    </a:p>
                  </a:txBody>
                  <a:tcPr marL="64051" marR="64051" marT="32025" marB="32025" anchor="ctr"/>
                </a:tc>
                <a:tc>
                  <a:txBody>
                    <a:bodyPr/>
                    <a:lstStyle/>
                    <a:p>
                      <a:r>
                        <a:rPr lang="sv-SE" sz="900">
                          <a:effectLst/>
                        </a:rPr>
                        <a:t>NASA (CRS)</a:t>
                      </a:r>
                    </a:p>
                  </a:txBody>
                  <a:tcPr marL="64051" marR="64051" marT="32025" marB="32025" anchor="ctr"/>
                </a:tc>
                <a:tc>
                  <a:txBody>
                    <a:bodyPr/>
                    <a:lstStyle/>
                    <a:p>
                      <a:r>
                        <a:rPr lang="sv-SE" sz="900">
                          <a:effectLst/>
                        </a:rPr>
                        <a:t>Success</a:t>
                      </a:r>
                    </a:p>
                  </a:txBody>
                  <a:tcPr marL="64051" marR="64051" marT="32025" marB="32025" anchor="ctr"/>
                </a:tc>
                <a:tc>
                  <a:txBody>
                    <a:bodyPr/>
                    <a:lstStyle/>
                    <a:p>
                      <a:r>
                        <a:rPr lang="sv-SE" sz="900" dirty="0">
                          <a:effectLst/>
                        </a:rPr>
                        <a:t>No </a:t>
                      </a:r>
                      <a:r>
                        <a:rPr lang="sv-SE" sz="900" dirty="0" err="1">
                          <a:effectLst/>
                        </a:rPr>
                        <a:t>attempt</a:t>
                      </a:r>
                      <a:endParaRPr lang="sv-SE" sz="900" dirty="0">
                        <a:effectLst/>
                      </a:endParaRPr>
                    </a:p>
                  </a:txBody>
                  <a:tcPr marL="64051" marR="64051" marT="32025" marB="32025" anchor="ctr"/>
                </a:tc>
                <a:extLst>
                  <a:ext uri="{0D108BD9-81ED-4DB2-BD59-A6C34878D82A}">
                    <a16:rowId xmlns:a16="http://schemas.microsoft.com/office/drawing/2014/main" val="198007318"/>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shows the total payload which has been carried by NASA as a customer of SpaceX</a:t>
            </a:r>
          </a:p>
          <a:p>
            <a:pPr lvl="1">
              <a:lnSpc>
                <a:spcPct val="100000"/>
              </a:lnSpc>
              <a:spcBef>
                <a:spcPts val="1400"/>
              </a:spcBef>
            </a:pPr>
            <a:r>
              <a:rPr lang="en-US" sz="1800" dirty="0">
                <a:solidFill>
                  <a:schemeClr val="accent3">
                    <a:lumMod val="25000"/>
                  </a:schemeClr>
                </a:solidFill>
                <a:latin typeface="Abadi" panose="020B0604020104020204" pitchFamily="34" charset="0"/>
              </a:rPr>
              <a:t>Shown in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5">
            <a:extLst>
              <a:ext uri="{FF2B5EF4-FFF2-40B4-BE49-F238E27FC236}">
                <a16:creationId xmlns:a16="http://schemas.microsoft.com/office/drawing/2014/main" id="{39B310F6-BA77-96B9-D0C2-9FC270778944}"/>
              </a:ext>
            </a:extLst>
          </p:cNvPr>
          <p:cNvGraphicFramePr>
            <a:graphicFrameLocks noGrp="1"/>
          </p:cNvGraphicFramePr>
          <p:nvPr>
            <p:extLst>
              <p:ext uri="{D42A27DB-BD31-4B8C-83A1-F6EECF244321}">
                <p14:modId xmlns:p14="http://schemas.microsoft.com/office/powerpoint/2010/main" val="2738424886"/>
              </p:ext>
            </p:extLst>
          </p:nvPr>
        </p:nvGraphicFramePr>
        <p:xfrm>
          <a:off x="1676401" y="3630454"/>
          <a:ext cx="2164443" cy="741680"/>
        </p:xfrm>
        <a:graphic>
          <a:graphicData uri="http://schemas.openxmlformats.org/drawingml/2006/table">
            <a:tbl>
              <a:tblPr firstRow="1" bandRow="1">
                <a:tableStyleId>{5C22544A-7EE6-4342-B048-85BDC9FD1C3A}</a:tableStyleId>
              </a:tblPr>
              <a:tblGrid>
                <a:gridCol w="2164443">
                  <a:extLst>
                    <a:ext uri="{9D8B030D-6E8A-4147-A177-3AD203B41FA5}">
                      <a16:colId xmlns:a16="http://schemas.microsoft.com/office/drawing/2014/main" val="1957916509"/>
                    </a:ext>
                  </a:extLst>
                </a:gridCol>
              </a:tblGrid>
              <a:tr h="370840">
                <a:tc>
                  <a:txBody>
                    <a:bodyPr/>
                    <a:lstStyle/>
                    <a:p>
                      <a:pPr algn="l" fontAlgn="ctr"/>
                      <a:r>
                        <a:rPr lang="sv-SE" dirty="0">
                          <a:effectLst/>
                        </a:rPr>
                        <a:t>TOTAL_PAYLOAD_KG</a:t>
                      </a:r>
                    </a:p>
                  </a:txBody>
                  <a:tcPr marL="76200" marR="76200" marT="38100" marB="38100" anchor="ctr"/>
                </a:tc>
                <a:extLst>
                  <a:ext uri="{0D108BD9-81ED-4DB2-BD59-A6C34878D82A}">
                    <a16:rowId xmlns:a16="http://schemas.microsoft.com/office/drawing/2014/main" val="1160954171"/>
                  </a:ext>
                </a:extLst>
              </a:tr>
              <a:tr h="370840">
                <a:tc>
                  <a:txBody>
                    <a:bodyPr/>
                    <a:lstStyle/>
                    <a:p>
                      <a:r>
                        <a:rPr lang="sv-SE" dirty="0">
                          <a:effectLst/>
                        </a:rPr>
                        <a:t>45596</a:t>
                      </a:r>
                    </a:p>
                  </a:txBody>
                  <a:tcPr marL="76200" marR="76200" marT="38100" marB="38100" anchor="ctr"/>
                </a:tc>
                <a:extLst>
                  <a:ext uri="{0D108BD9-81ED-4DB2-BD59-A6C34878D82A}">
                    <a16:rowId xmlns:a16="http://schemas.microsoft.com/office/drawing/2014/main" val="2639866733"/>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is a result of averaging the payload carried by the F9 version 1.1 booster, shown in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D57C12B8-031E-71F3-20BF-E4E7ED42FAED}"/>
              </a:ext>
            </a:extLst>
          </p:cNvPr>
          <p:cNvGraphicFramePr>
            <a:graphicFrameLocks noGrp="1"/>
          </p:cNvGraphicFramePr>
          <p:nvPr>
            <p:extLst>
              <p:ext uri="{D42A27DB-BD31-4B8C-83A1-F6EECF244321}">
                <p14:modId xmlns:p14="http://schemas.microsoft.com/office/powerpoint/2010/main" val="38901983"/>
              </p:ext>
            </p:extLst>
          </p:nvPr>
        </p:nvGraphicFramePr>
        <p:xfrm>
          <a:off x="1676401" y="3630454"/>
          <a:ext cx="2164443" cy="741680"/>
        </p:xfrm>
        <a:graphic>
          <a:graphicData uri="http://schemas.openxmlformats.org/drawingml/2006/table">
            <a:tbl>
              <a:tblPr firstRow="1" bandRow="1">
                <a:tableStyleId>{5C22544A-7EE6-4342-B048-85BDC9FD1C3A}</a:tableStyleId>
              </a:tblPr>
              <a:tblGrid>
                <a:gridCol w="2164443">
                  <a:extLst>
                    <a:ext uri="{9D8B030D-6E8A-4147-A177-3AD203B41FA5}">
                      <a16:colId xmlns:a16="http://schemas.microsoft.com/office/drawing/2014/main" val="1957916509"/>
                    </a:ext>
                  </a:extLst>
                </a:gridCol>
              </a:tblGrid>
              <a:tr h="370840">
                <a:tc>
                  <a:txBody>
                    <a:bodyPr/>
                    <a:lstStyle/>
                    <a:p>
                      <a:pPr algn="l" fontAlgn="ctr"/>
                      <a:r>
                        <a:rPr lang="sv-SE" dirty="0">
                          <a:effectLst/>
                        </a:rPr>
                        <a:t>AVG_PAYLOAD_KG</a:t>
                      </a:r>
                    </a:p>
                  </a:txBody>
                  <a:tcPr marL="76200" marR="76200" marT="38100" marB="38100" anchor="ctr"/>
                </a:tc>
                <a:extLst>
                  <a:ext uri="{0D108BD9-81ED-4DB2-BD59-A6C34878D82A}">
                    <a16:rowId xmlns:a16="http://schemas.microsoft.com/office/drawing/2014/main" val="1160954171"/>
                  </a:ext>
                </a:extLst>
              </a:tr>
              <a:tr h="370840">
                <a:tc>
                  <a:txBody>
                    <a:bodyPr/>
                    <a:lstStyle/>
                    <a:p>
                      <a:r>
                        <a:rPr lang="sv-SE" dirty="0">
                          <a:effectLst/>
                        </a:rPr>
                        <a:t>2928.4</a:t>
                      </a:r>
                    </a:p>
                  </a:txBody>
                  <a:tcPr marL="76200" marR="76200" marT="38100" marB="38100" anchor="ctr"/>
                </a:tc>
                <a:extLst>
                  <a:ext uri="{0D108BD9-81ED-4DB2-BD59-A6C34878D82A}">
                    <a16:rowId xmlns:a16="http://schemas.microsoft.com/office/drawing/2014/main" val="263986673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date of the first successful landing on the ground pad is shown in the 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8362C59D-EDE8-85A4-DD86-41B979F37881}"/>
              </a:ext>
            </a:extLst>
          </p:cNvPr>
          <p:cNvGraphicFramePr>
            <a:graphicFrameLocks noGrp="1"/>
          </p:cNvGraphicFramePr>
          <p:nvPr>
            <p:extLst>
              <p:ext uri="{D42A27DB-BD31-4B8C-83A1-F6EECF244321}">
                <p14:modId xmlns:p14="http://schemas.microsoft.com/office/powerpoint/2010/main" val="2898731970"/>
              </p:ext>
            </p:extLst>
          </p:nvPr>
        </p:nvGraphicFramePr>
        <p:xfrm>
          <a:off x="1676401" y="3630454"/>
          <a:ext cx="2520042" cy="741680"/>
        </p:xfrm>
        <a:graphic>
          <a:graphicData uri="http://schemas.openxmlformats.org/drawingml/2006/table">
            <a:tbl>
              <a:tblPr firstRow="1" bandRow="1">
                <a:tableStyleId>{5C22544A-7EE6-4342-B048-85BDC9FD1C3A}</a:tableStyleId>
              </a:tblPr>
              <a:tblGrid>
                <a:gridCol w="2520042">
                  <a:extLst>
                    <a:ext uri="{9D8B030D-6E8A-4147-A177-3AD203B41FA5}">
                      <a16:colId xmlns:a16="http://schemas.microsoft.com/office/drawing/2014/main" val="1957916509"/>
                    </a:ext>
                  </a:extLst>
                </a:gridCol>
              </a:tblGrid>
              <a:tr h="370840">
                <a:tc>
                  <a:txBody>
                    <a:bodyPr/>
                    <a:lstStyle/>
                    <a:p>
                      <a:pPr algn="l" fontAlgn="ctr"/>
                      <a:r>
                        <a:rPr lang="sv-SE" dirty="0" err="1">
                          <a:effectLst/>
                        </a:rPr>
                        <a:t>First_Successful_Landing</a:t>
                      </a:r>
                      <a:endParaRPr lang="sv-SE" dirty="0">
                        <a:effectLst/>
                      </a:endParaRPr>
                    </a:p>
                  </a:txBody>
                  <a:tcPr marL="76200" marR="76200" marT="38100" marB="38100" anchor="ctr"/>
                </a:tc>
                <a:extLst>
                  <a:ext uri="{0D108BD9-81ED-4DB2-BD59-A6C34878D82A}">
                    <a16:rowId xmlns:a16="http://schemas.microsoft.com/office/drawing/2014/main" val="1160954171"/>
                  </a:ext>
                </a:extLst>
              </a:tr>
              <a:tr h="370840">
                <a:tc>
                  <a:txBody>
                    <a:bodyPr/>
                    <a:lstStyle/>
                    <a:p>
                      <a:r>
                        <a:rPr lang="sv-SE" dirty="0">
                          <a:effectLst/>
                        </a:rPr>
                        <a:t>01-05-2017</a:t>
                      </a:r>
                    </a:p>
                  </a:txBody>
                  <a:tcPr marL="76200" marR="76200" marT="38100" marB="38100" anchor="ctr"/>
                </a:tc>
                <a:extLst>
                  <a:ext uri="{0D108BD9-81ED-4DB2-BD59-A6C34878D82A}">
                    <a16:rowId xmlns:a16="http://schemas.microsoft.com/office/drawing/2014/main" val="263986673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shows the names of the different boosters which has had a payload mass greater than 4000kg and less than 6000kg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2">
            <a:extLst>
              <a:ext uri="{FF2B5EF4-FFF2-40B4-BE49-F238E27FC236}">
                <a16:creationId xmlns:a16="http://schemas.microsoft.com/office/drawing/2014/main" id="{4D3D9287-79FF-A9D9-C76D-869E05E9FAF5}"/>
              </a:ext>
            </a:extLst>
          </p:cNvPr>
          <p:cNvGraphicFramePr>
            <a:graphicFrameLocks noGrp="1"/>
          </p:cNvGraphicFramePr>
          <p:nvPr>
            <p:extLst>
              <p:ext uri="{D42A27DB-BD31-4B8C-83A1-F6EECF244321}">
                <p14:modId xmlns:p14="http://schemas.microsoft.com/office/powerpoint/2010/main" val="2748425133"/>
              </p:ext>
            </p:extLst>
          </p:nvPr>
        </p:nvGraphicFramePr>
        <p:xfrm>
          <a:off x="1105658" y="3144732"/>
          <a:ext cx="1862364" cy="1854200"/>
        </p:xfrm>
        <a:graphic>
          <a:graphicData uri="http://schemas.openxmlformats.org/drawingml/2006/table">
            <a:tbl>
              <a:tblPr firstRow="1" bandRow="1">
                <a:tableStyleId>{5C22544A-7EE6-4342-B048-85BDC9FD1C3A}</a:tableStyleId>
              </a:tblPr>
              <a:tblGrid>
                <a:gridCol w="1862364">
                  <a:extLst>
                    <a:ext uri="{9D8B030D-6E8A-4147-A177-3AD203B41FA5}">
                      <a16:colId xmlns:a16="http://schemas.microsoft.com/office/drawing/2014/main" val="2464759390"/>
                    </a:ext>
                  </a:extLst>
                </a:gridCol>
              </a:tblGrid>
              <a:tr h="370840">
                <a:tc>
                  <a:txBody>
                    <a:bodyPr/>
                    <a:lstStyle/>
                    <a:p>
                      <a:pPr algn="l" fontAlgn="ctr"/>
                      <a:r>
                        <a:rPr lang="sv-SE" dirty="0" err="1">
                          <a:effectLst/>
                        </a:rPr>
                        <a:t>Booster_Version</a:t>
                      </a:r>
                      <a:endParaRPr lang="sv-SE" dirty="0">
                        <a:effectLst/>
                      </a:endParaRPr>
                    </a:p>
                  </a:txBody>
                  <a:tcPr marL="76200" marR="76200" marT="38100" marB="38100" anchor="ctr"/>
                </a:tc>
                <a:extLst>
                  <a:ext uri="{0D108BD9-81ED-4DB2-BD59-A6C34878D82A}">
                    <a16:rowId xmlns:a16="http://schemas.microsoft.com/office/drawing/2014/main" val="40386548"/>
                  </a:ext>
                </a:extLst>
              </a:tr>
              <a:tr h="370840">
                <a:tc>
                  <a:txBody>
                    <a:bodyPr/>
                    <a:lstStyle/>
                    <a:p>
                      <a:r>
                        <a:rPr lang="sv-SE">
                          <a:effectLst/>
                        </a:rPr>
                        <a:t>F9 FT B1022</a:t>
                      </a:r>
                    </a:p>
                  </a:txBody>
                  <a:tcPr marL="76200" marR="76200" marT="38100" marB="38100" anchor="ctr"/>
                </a:tc>
                <a:extLst>
                  <a:ext uri="{0D108BD9-81ED-4DB2-BD59-A6C34878D82A}">
                    <a16:rowId xmlns:a16="http://schemas.microsoft.com/office/drawing/2014/main" val="201689560"/>
                  </a:ext>
                </a:extLst>
              </a:tr>
              <a:tr h="370840">
                <a:tc>
                  <a:txBody>
                    <a:bodyPr/>
                    <a:lstStyle/>
                    <a:p>
                      <a:r>
                        <a:rPr lang="sv-SE">
                          <a:effectLst/>
                        </a:rPr>
                        <a:t>F9 FT B1026</a:t>
                      </a:r>
                    </a:p>
                  </a:txBody>
                  <a:tcPr marL="76200" marR="76200" marT="38100" marB="38100" anchor="ctr"/>
                </a:tc>
                <a:extLst>
                  <a:ext uri="{0D108BD9-81ED-4DB2-BD59-A6C34878D82A}">
                    <a16:rowId xmlns:a16="http://schemas.microsoft.com/office/drawing/2014/main" val="958502785"/>
                  </a:ext>
                </a:extLst>
              </a:tr>
              <a:tr h="370840">
                <a:tc>
                  <a:txBody>
                    <a:bodyPr/>
                    <a:lstStyle/>
                    <a:p>
                      <a:r>
                        <a:rPr lang="sv-SE">
                          <a:effectLst/>
                        </a:rPr>
                        <a:t>F9 FT B1021.2</a:t>
                      </a:r>
                    </a:p>
                  </a:txBody>
                  <a:tcPr marL="76200" marR="76200" marT="38100" marB="38100" anchor="ctr"/>
                </a:tc>
                <a:extLst>
                  <a:ext uri="{0D108BD9-81ED-4DB2-BD59-A6C34878D82A}">
                    <a16:rowId xmlns:a16="http://schemas.microsoft.com/office/drawing/2014/main" val="4278906624"/>
                  </a:ext>
                </a:extLst>
              </a:tr>
              <a:tr h="370840">
                <a:tc>
                  <a:txBody>
                    <a:bodyPr/>
                    <a:lstStyle/>
                    <a:p>
                      <a:r>
                        <a:rPr lang="sv-SE" dirty="0">
                          <a:effectLst/>
                        </a:rPr>
                        <a:t>F9 FT B1031.2</a:t>
                      </a:r>
                    </a:p>
                  </a:txBody>
                  <a:tcPr marL="76200" marR="76200" marT="38100" marB="38100" anchor="ctr"/>
                </a:tc>
                <a:extLst>
                  <a:ext uri="{0D108BD9-81ED-4DB2-BD59-A6C34878D82A}">
                    <a16:rowId xmlns:a16="http://schemas.microsoft.com/office/drawing/2014/main" val="323485550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shows the amount of failed and successful mission outcomes, respectively</a:t>
            </a:r>
          </a:p>
          <a:p>
            <a:pPr lvl="1">
              <a:lnSpc>
                <a:spcPct val="100000"/>
              </a:lnSpc>
              <a:spcBef>
                <a:spcPts val="1400"/>
              </a:spcBef>
            </a:pPr>
            <a:r>
              <a:rPr lang="en-US" sz="1800" dirty="0">
                <a:solidFill>
                  <a:schemeClr val="accent3">
                    <a:lumMod val="25000"/>
                  </a:schemeClr>
                </a:solidFill>
                <a:latin typeface="Abadi" panose="020B0604020104020204" pitchFamily="34" charset="0"/>
              </a:rPr>
              <a:t>Successes dominates failures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5">
            <a:extLst>
              <a:ext uri="{FF2B5EF4-FFF2-40B4-BE49-F238E27FC236}">
                <a16:creationId xmlns:a16="http://schemas.microsoft.com/office/drawing/2014/main" id="{DA42A23C-8907-7371-D9D8-97074E59DF47}"/>
              </a:ext>
            </a:extLst>
          </p:cNvPr>
          <p:cNvGraphicFramePr>
            <a:graphicFrameLocks noGrp="1"/>
          </p:cNvGraphicFramePr>
          <p:nvPr>
            <p:extLst>
              <p:ext uri="{D42A27DB-BD31-4B8C-83A1-F6EECF244321}">
                <p14:modId xmlns:p14="http://schemas.microsoft.com/office/powerpoint/2010/main" val="3706426502"/>
              </p:ext>
            </p:extLst>
          </p:nvPr>
        </p:nvGraphicFramePr>
        <p:xfrm>
          <a:off x="1582965" y="3429000"/>
          <a:ext cx="3168650" cy="741680"/>
        </p:xfrm>
        <a:graphic>
          <a:graphicData uri="http://schemas.openxmlformats.org/drawingml/2006/table">
            <a:tbl>
              <a:tblPr firstRow="1" bandRow="1">
                <a:tableStyleId>{5C22544A-7EE6-4342-B048-85BDC9FD1C3A}</a:tableStyleId>
              </a:tblPr>
              <a:tblGrid>
                <a:gridCol w="1584325">
                  <a:extLst>
                    <a:ext uri="{9D8B030D-6E8A-4147-A177-3AD203B41FA5}">
                      <a16:colId xmlns:a16="http://schemas.microsoft.com/office/drawing/2014/main" val="1102889483"/>
                    </a:ext>
                  </a:extLst>
                </a:gridCol>
                <a:gridCol w="1584325">
                  <a:extLst>
                    <a:ext uri="{9D8B030D-6E8A-4147-A177-3AD203B41FA5}">
                      <a16:colId xmlns:a16="http://schemas.microsoft.com/office/drawing/2014/main" val="1580801694"/>
                    </a:ext>
                  </a:extLst>
                </a:gridCol>
              </a:tblGrid>
              <a:tr h="370840">
                <a:tc>
                  <a:txBody>
                    <a:bodyPr/>
                    <a:lstStyle/>
                    <a:p>
                      <a:pPr algn="l" fontAlgn="ctr"/>
                      <a:r>
                        <a:rPr lang="sv-SE" dirty="0" err="1">
                          <a:effectLst/>
                        </a:rPr>
                        <a:t>Failures</a:t>
                      </a:r>
                      <a:endParaRPr lang="sv-SE" dirty="0">
                        <a:effectLst/>
                      </a:endParaRPr>
                    </a:p>
                  </a:txBody>
                  <a:tcPr marL="76200" marR="76200" marT="38100" marB="38100" anchor="ctr"/>
                </a:tc>
                <a:tc>
                  <a:txBody>
                    <a:bodyPr/>
                    <a:lstStyle/>
                    <a:p>
                      <a:pPr algn="l" fontAlgn="ctr"/>
                      <a:r>
                        <a:rPr lang="sv-SE" dirty="0" err="1">
                          <a:effectLst/>
                        </a:rPr>
                        <a:t>Successes</a:t>
                      </a:r>
                      <a:endParaRPr lang="sv-SE" dirty="0">
                        <a:effectLst/>
                      </a:endParaRPr>
                    </a:p>
                  </a:txBody>
                  <a:tcPr marL="76200" marR="76200" marT="38100" marB="38100" anchor="ctr"/>
                </a:tc>
                <a:extLst>
                  <a:ext uri="{0D108BD9-81ED-4DB2-BD59-A6C34878D82A}">
                    <a16:rowId xmlns:a16="http://schemas.microsoft.com/office/drawing/2014/main" val="3540906553"/>
                  </a:ext>
                </a:extLst>
              </a:tr>
              <a:tr h="370840">
                <a:tc>
                  <a:txBody>
                    <a:bodyPr/>
                    <a:lstStyle/>
                    <a:p>
                      <a:r>
                        <a:rPr lang="sv-SE">
                          <a:effectLst/>
                        </a:rPr>
                        <a:t>1</a:t>
                      </a:r>
                    </a:p>
                  </a:txBody>
                  <a:tcPr marL="76200" marR="76200" marT="38100" marB="38100" anchor="ctr"/>
                </a:tc>
                <a:tc>
                  <a:txBody>
                    <a:bodyPr/>
                    <a:lstStyle/>
                    <a:p>
                      <a:r>
                        <a:rPr lang="sv-SE" dirty="0">
                          <a:effectLst/>
                        </a:rPr>
                        <a:t>100</a:t>
                      </a:r>
                    </a:p>
                  </a:txBody>
                  <a:tcPr marL="76200" marR="76200" marT="38100" marB="38100" anchor="ctr"/>
                </a:tc>
                <a:extLst>
                  <a:ext uri="{0D108BD9-81ED-4DB2-BD59-A6C34878D82A}">
                    <a16:rowId xmlns:a16="http://schemas.microsoft.com/office/drawing/2014/main" val="175020571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207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displays the boosters which have carried the heaviest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5">
            <a:extLst>
              <a:ext uri="{FF2B5EF4-FFF2-40B4-BE49-F238E27FC236}">
                <a16:creationId xmlns:a16="http://schemas.microsoft.com/office/drawing/2014/main" id="{1462B9B2-4AFB-2E8A-97DD-0575A3AAB326}"/>
              </a:ext>
            </a:extLst>
          </p:cNvPr>
          <p:cNvGraphicFramePr>
            <a:graphicFrameLocks noGrp="1"/>
          </p:cNvGraphicFramePr>
          <p:nvPr>
            <p:extLst>
              <p:ext uri="{D42A27DB-BD31-4B8C-83A1-F6EECF244321}">
                <p14:modId xmlns:p14="http://schemas.microsoft.com/office/powerpoint/2010/main" val="1740164645"/>
              </p:ext>
            </p:extLst>
          </p:nvPr>
        </p:nvGraphicFramePr>
        <p:xfrm>
          <a:off x="7853135" y="1405472"/>
          <a:ext cx="2564493" cy="4820920"/>
        </p:xfrm>
        <a:graphic>
          <a:graphicData uri="http://schemas.openxmlformats.org/drawingml/2006/table">
            <a:tbl>
              <a:tblPr firstRow="1" bandRow="1">
                <a:tableStyleId>{5C22544A-7EE6-4342-B048-85BDC9FD1C3A}</a:tableStyleId>
              </a:tblPr>
              <a:tblGrid>
                <a:gridCol w="2564493">
                  <a:extLst>
                    <a:ext uri="{9D8B030D-6E8A-4147-A177-3AD203B41FA5}">
                      <a16:colId xmlns:a16="http://schemas.microsoft.com/office/drawing/2014/main" val="1590910219"/>
                    </a:ext>
                  </a:extLst>
                </a:gridCol>
              </a:tblGrid>
              <a:tr h="370840">
                <a:tc>
                  <a:txBody>
                    <a:bodyPr/>
                    <a:lstStyle/>
                    <a:p>
                      <a:pPr algn="l" fontAlgn="ctr"/>
                      <a:r>
                        <a:rPr lang="sv-SE" dirty="0" err="1">
                          <a:effectLst/>
                        </a:rPr>
                        <a:t>Booster_Version</a:t>
                      </a:r>
                      <a:endParaRPr lang="sv-SE" dirty="0">
                        <a:effectLst/>
                      </a:endParaRPr>
                    </a:p>
                  </a:txBody>
                  <a:tcPr marL="76200" marR="76200" marT="38100" marB="38100" anchor="ctr"/>
                </a:tc>
                <a:extLst>
                  <a:ext uri="{0D108BD9-81ED-4DB2-BD59-A6C34878D82A}">
                    <a16:rowId xmlns:a16="http://schemas.microsoft.com/office/drawing/2014/main" val="3117148715"/>
                  </a:ext>
                </a:extLst>
              </a:tr>
              <a:tr h="370840">
                <a:tc>
                  <a:txBody>
                    <a:bodyPr/>
                    <a:lstStyle/>
                    <a:p>
                      <a:r>
                        <a:rPr lang="sv-SE">
                          <a:effectLst/>
                        </a:rPr>
                        <a:t>F9 B5 B1048.4</a:t>
                      </a:r>
                    </a:p>
                  </a:txBody>
                  <a:tcPr marL="76200" marR="76200" marT="38100" marB="38100" anchor="ctr"/>
                </a:tc>
                <a:extLst>
                  <a:ext uri="{0D108BD9-81ED-4DB2-BD59-A6C34878D82A}">
                    <a16:rowId xmlns:a16="http://schemas.microsoft.com/office/drawing/2014/main" val="1590308696"/>
                  </a:ext>
                </a:extLst>
              </a:tr>
              <a:tr h="370840">
                <a:tc>
                  <a:txBody>
                    <a:bodyPr/>
                    <a:lstStyle/>
                    <a:p>
                      <a:r>
                        <a:rPr lang="sv-SE">
                          <a:effectLst/>
                        </a:rPr>
                        <a:t>F9 B5 B1049.4</a:t>
                      </a:r>
                    </a:p>
                  </a:txBody>
                  <a:tcPr marL="76200" marR="76200" marT="38100" marB="38100" anchor="ctr"/>
                </a:tc>
                <a:extLst>
                  <a:ext uri="{0D108BD9-81ED-4DB2-BD59-A6C34878D82A}">
                    <a16:rowId xmlns:a16="http://schemas.microsoft.com/office/drawing/2014/main" val="279378132"/>
                  </a:ext>
                </a:extLst>
              </a:tr>
              <a:tr h="370840">
                <a:tc>
                  <a:txBody>
                    <a:bodyPr/>
                    <a:lstStyle/>
                    <a:p>
                      <a:r>
                        <a:rPr lang="sv-SE">
                          <a:effectLst/>
                        </a:rPr>
                        <a:t>F9 B5 B1051.3</a:t>
                      </a:r>
                    </a:p>
                  </a:txBody>
                  <a:tcPr marL="76200" marR="76200" marT="38100" marB="38100" anchor="ctr"/>
                </a:tc>
                <a:extLst>
                  <a:ext uri="{0D108BD9-81ED-4DB2-BD59-A6C34878D82A}">
                    <a16:rowId xmlns:a16="http://schemas.microsoft.com/office/drawing/2014/main" val="417587958"/>
                  </a:ext>
                </a:extLst>
              </a:tr>
              <a:tr h="370840">
                <a:tc>
                  <a:txBody>
                    <a:bodyPr/>
                    <a:lstStyle/>
                    <a:p>
                      <a:r>
                        <a:rPr lang="sv-SE">
                          <a:effectLst/>
                        </a:rPr>
                        <a:t>F9 B5 B1056.4</a:t>
                      </a:r>
                    </a:p>
                  </a:txBody>
                  <a:tcPr marL="76200" marR="76200" marT="38100" marB="38100" anchor="ctr"/>
                </a:tc>
                <a:extLst>
                  <a:ext uri="{0D108BD9-81ED-4DB2-BD59-A6C34878D82A}">
                    <a16:rowId xmlns:a16="http://schemas.microsoft.com/office/drawing/2014/main" val="2851148120"/>
                  </a:ext>
                </a:extLst>
              </a:tr>
              <a:tr h="370840">
                <a:tc>
                  <a:txBody>
                    <a:bodyPr/>
                    <a:lstStyle/>
                    <a:p>
                      <a:r>
                        <a:rPr lang="sv-SE">
                          <a:effectLst/>
                        </a:rPr>
                        <a:t>F9 B5 B1048.5</a:t>
                      </a:r>
                    </a:p>
                  </a:txBody>
                  <a:tcPr marL="76200" marR="76200" marT="38100" marB="38100" anchor="ctr"/>
                </a:tc>
                <a:extLst>
                  <a:ext uri="{0D108BD9-81ED-4DB2-BD59-A6C34878D82A}">
                    <a16:rowId xmlns:a16="http://schemas.microsoft.com/office/drawing/2014/main" val="4111917181"/>
                  </a:ext>
                </a:extLst>
              </a:tr>
              <a:tr h="370840">
                <a:tc>
                  <a:txBody>
                    <a:bodyPr/>
                    <a:lstStyle/>
                    <a:p>
                      <a:r>
                        <a:rPr lang="sv-SE">
                          <a:effectLst/>
                        </a:rPr>
                        <a:t>F9 B5 B1051.4</a:t>
                      </a:r>
                    </a:p>
                  </a:txBody>
                  <a:tcPr marL="76200" marR="76200" marT="38100" marB="38100" anchor="ctr"/>
                </a:tc>
                <a:extLst>
                  <a:ext uri="{0D108BD9-81ED-4DB2-BD59-A6C34878D82A}">
                    <a16:rowId xmlns:a16="http://schemas.microsoft.com/office/drawing/2014/main" val="2244847577"/>
                  </a:ext>
                </a:extLst>
              </a:tr>
              <a:tr h="370840">
                <a:tc>
                  <a:txBody>
                    <a:bodyPr/>
                    <a:lstStyle/>
                    <a:p>
                      <a:r>
                        <a:rPr lang="sv-SE">
                          <a:effectLst/>
                        </a:rPr>
                        <a:t>F9 B5 B1049.5</a:t>
                      </a:r>
                    </a:p>
                  </a:txBody>
                  <a:tcPr marL="76200" marR="76200" marT="38100" marB="38100" anchor="ctr"/>
                </a:tc>
                <a:extLst>
                  <a:ext uri="{0D108BD9-81ED-4DB2-BD59-A6C34878D82A}">
                    <a16:rowId xmlns:a16="http://schemas.microsoft.com/office/drawing/2014/main" val="3422248525"/>
                  </a:ext>
                </a:extLst>
              </a:tr>
              <a:tr h="370840">
                <a:tc>
                  <a:txBody>
                    <a:bodyPr/>
                    <a:lstStyle/>
                    <a:p>
                      <a:r>
                        <a:rPr lang="sv-SE">
                          <a:effectLst/>
                        </a:rPr>
                        <a:t>F9 B5 B1060.2</a:t>
                      </a:r>
                    </a:p>
                  </a:txBody>
                  <a:tcPr marL="76200" marR="76200" marT="38100" marB="38100" anchor="ctr"/>
                </a:tc>
                <a:extLst>
                  <a:ext uri="{0D108BD9-81ED-4DB2-BD59-A6C34878D82A}">
                    <a16:rowId xmlns:a16="http://schemas.microsoft.com/office/drawing/2014/main" val="1284267891"/>
                  </a:ext>
                </a:extLst>
              </a:tr>
              <a:tr h="370840">
                <a:tc>
                  <a:txBody>
                    <a:bodyPr/>
                    <a:lstStyle/>
                    <a:p>
                      <a:r>
                        <a:rPr lang="sv-SE">
                          <a:effectLst/>
                        </a:rPr>
                        <a:t>F9 B5 B1058.3</a:t>
                      </a:r>
                    </a:p>
                  </a:txBody>
                  <a:tcPr marL="76200" marR="76200" marT="38100" marB="38100" anchor="ctr"/>
                </a:tc>
                <a:extLst>
                  <a:ext uri="{0D108BD9-81ED-4DB2-BD59-A6C34878D82A}">
                    <a16:rowId xmlns:a16="http://schemas.microsoft.com/office/drawing/2014/main" val="3151630931"/>
                  </a:ext>
                </a:extLst>
              </a:tr>
              <a:tr h="370840">
                <a:tc>
                  <a:txBody>
                    <a:bodyPr/>
                    <a:lstStyle/>
                    <a:p>
                      <a:r>
                        <a:rPr lang="sv-SE">
                          <a:effectLst/>
                        </a:rPr>
                        <a:t>F9 B5 B1051.6</a:t>
                      </a:r>
                    </a:p>
                  </a:txBody>
                  <a:tcPr marL="76200" marR="76200" marT="38100" marB="38100" anchor="ctr"/>
                </a:tc>
                <a:extLst>
                  <a:ext uri="{0D108BD9-81ED-4DB2-BD59-A6C34878D82A}">
                    <a16:rowId xmlns:a16="http://schemas.microsoft.com/office/drawing/2014/main" val="1482578116"/>
                  </a:ext>
                </a:extLst>
              </a:tr>
              <a:tr h="370840">
                <a:tc>
                  <a:txBody>
                    <a:bodyPr/>
                    <a:lstStyle/>
                    <a:p>
                      <a:r>
                        <a:rPr lang="sv-SE">
                          <a:effectLst/>
                        </a:rPr>
                        <a:t>F9 B5 B1060.3</a:t>
                      </a:r>
                    </a:p>
                  </a:txBody>
                  <a:tcPr marL="76200" marR="76200" marT="38100" marB="38100" anchor="ctr"/>
                </a:tc>
                <a:extLst>
                  <a:ext uri="{0D108BD9-81ED-4DB2-BD59-A6C34878D82A}">
                    <a16:rowId xmlns:a16="http://schemas.microsoft.com/office/drawing/2014/main" val="803728656"/>
                  </a:ext>
                </a:extLst>
              </a:tr>
              <a:tr h="370840">
                <a:tc>
                  <a:txBody>
                    <a:bodyPr/>
                    <a:lstStyle/>
                    <a:p>
                      <a:r>
                        <a:rPr lang="sv-SE" dirty="0">
                          <a:effectLst/>
                        </a:rPr>
                        <a:t>F9 B5 B1049.7</a:t>
                      </a:r>
                    </a:p>
                  </a:txBody>
                  <a:tcPr marL="76200" marR="76200" marT="38100" marB="38100" anchor="ctr"/>
                </a:tc>
                <a:extLst>
                  <a:ext uri="{0D108BD9-81ED-4DB2-BD59-A6C34878D82A}">
                    <a16:rowId xmlns:a16="http://schemas.microsoft.com/office/drawing/2014/main" val="78459461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21587"/>
            <a:ext cx="4017889" cy="470562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publicly available data sets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analyzed with a variety of different methods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results point to that in order to maximize a successful outcome of a mission, one should use</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The FT booster</a:t>
            </a:r>
          </a:p>
          <a:p>
            <a:pPr lvl="1">
              <a:lnSpc>
                <a:spcPct val="100000"/>
              </a:lnSpc>
              <a:spcBef>
                <a:spcPts val="1400"/>
              </a:spcBef>
            </a:pPr>
            <a:r>
              <a:rPr lang="en-US" sz="1800" dirty="0">
                <a:solidFill>
                  <a:schemeClr val="accent3">
                    <a:lumMod val="25000"/>
                  </a:schemeClr>
                </a:solidFill>
                <a:latin typeface="Abadi" panose="020B0604020104020204" pitchFamily="34" charset="0"/>
              </a:rPr>
              <a:t>Have a payload between 2000kg and 6000kg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table shows the missions with a failed landing outcome in the year 2015</a:t>
            </a:r>
          </a:p>
          <a:p>
            <a:pPr lvl="1">
              <a:lnSpc>
                <a:spcPct val="100000"/>
              </a:lnSpc>
              <a:spcBef>
                <a:spcPts val="1400"/>
              </a:spcBef>
            </a:pPr>
            <a:r>
              <a:rPr lang="en-US" sz="2000" dirty="0">
                <a:solidFill>
                  <a:schemeClr val="accent3">
                    <a:lumMod val="25000"/>
                  </a:schemeClr>
                </a:solidFill>
                <a:latin typeface="Abadi"/>
              </a:rPr>
              <a:t>The month column states the month number (e.g., 01 = January)</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5">
            <a:extLst>
              <a:ext uri="{FF2B5EF4-FFF2-40B4-BE49-F238E27FC236}">
                <a16:creationId xmlns:a16="http://schemas.microsoft.com/office/drawing/2014/main" id="{E45B7CB1-C71C-48E7-A812-2AE4A624FA30}"/>
              </a:ext>
            </a:extLst>
          </p:cNvPr>
          <p:cNvGraphicFramePr>
            <a:graphicFrameLocks noGrp="1"/>
          </p:cNvGraphicFramePr>
          <p:nvPr>
            <p:extLst>
              <p:ext uri="{D42A27DB-BD31-4B8C-83A1-F6EECF244321}">
                <p14:modId xmlns:p14="http://schemas.microsoft.com/office/powerpoint/2010/main" val="3067262487"/>
              </p:ext>
            </p:extLst>
          </p:nvPr>
        </p:nvGraphicFramePr>
        <p:xfrm>
          <a:off x="770010" y="3425641"/>
          <a:ext cx="7471228" cy="1874520"/>
        </p:xfrm>
        <a:graphic>
          <a:graphicData uri="http://schemas.openxmlformats.org/drawingml/2006/table">
            <a:tbl>
              <a:tblPr firstRow="1" bandRow="1">
                <a:tableStyleId>{5C22544A-7EE6-4342-B048-85BDC9FD1C3A}</a:tableStyleId>
              </a:tblPr>
              <a:tblGrid>
                <a:gridCol w="1867807">
                  <a:extLst>
                    <a:ext uri="{9D8B030D-6E8A-4147-A177-3AD203B41FA5}">
                      <a16:colId xmlns:a16="http://schemas.microsoft.com/office/drawing/2014/main" val="2270974859"/>
                    </a:ext>
                  </a:extLst>
                </a:gridCol>
                <a:gridCol w="1867807">
                  <a:extLst>
                    <a:ext uri="{9D8B030D-6E8A-4147-A177-3AD203B41FA5}">
                      <a16:colId xmlns:a16="http://schemas.microsoft.com/office/drawing/2014/main" val="2834078567"/>
                    </a:ext>
                  </a:extLst>
                </a:gridCol>
                <a:gridCol w="1867807">
                  <a:extLst>
                    <a:ext uri="{9D8B030D-6E8A-4147-A177-3AD203B41FA5}">
                      <a16:colId xmlns:a16="http://schemas.microsoft.com/office/drawing/2014/main" val="351928033"/>
                    </a:ext>
                  </a:extLst>
                </a:gridCol>
                <a:gridCol w="1867807">
                  <a:extLst>
                    <a:ext uri="{9D8B030D-6E8A-4147-A177-3AD203B41FA5}">
                      <a16:colId xmlns:a16="http://schemas.microsoft.com/office/drawing/2014/main" val="1656639065"/>
                    </a:ext>
                  </a:extLst>
                </a:gridCol>
              </a:tblGrid>
              <a:tr h="370840">
                <a:tc>
                  <a:txBody>
                    <a:bodyPr/>
                    <a:lstStyle/>
                    <a:p>
                      <a:pPr algn="l" fontAlgn="ctr"/>
                      <a:r>
                        <a:rPr lang="sv-SE" dirty="0" err="1">
                          <a:effectLst/>
                        </a:rPr>
                        <a:t>Month</a:t>
                      </a:r>
                      <a:endParaRPr lang="sv-SE" dirty="0">
                        <a:effectLst/>
                      </a:endParaRPr>
                    </a:p>
                  </a:txBody>
                  <a:tcPr marL="76200" marR="76200" marT="38100" marB="38100" anchor="ctr"/>
                </a:tc>
                <a:tc>
                  <a:txBody>
                    <a:bodyPr/>
                    <a:lstStyle/>
                    <a:p>
                      <a:pPr algn="l" fontAlgn="ctr"/>
                      <a:r>
                        <a:rPr lang="sv-SE" dirty="0" err="1">
                          <a:effectLst/>
                        </a:rPr>
                        <a:t>Booster_Version</a:t>
                      </a:r>
                      <a:endParaRPr lang="sv-SE" dirty="0">
                        <a:effectLst/>
                      </a:endParaRPr>
                    </a:p>
                  </a:txBody>
                  <a:tcPr marL="76200" marR="76200" marT="38100" marB="38100" anchor="ctr"/>
                </a:tc>
                <a:tc>
                  <a:txBody>
                    <a:bodyPr/>
                    <a:lstStyle/>
                    <a:p>
                      <a:pPr algn="l" fontAlgn="ctr"/>
                      <a:r>
                        <a:rPr lang="sv-SE" dirty="0" err="1">
                          <a:effectLst/>
                        </a:rPr>
                        <a:t>Launch_Site</a:t>
                      </a:r>
                      <a:endParaRPr lang="sv-SE" dirty="0">
                        <a:effectLst/>
                      </a:endParaRPr>
                    </a:p>
                  </a:txBody>
                  <a:tcPr marL="76200" marR="76200" marT="38100" marB="38100" anchor="ctr"/>
                </a:tc>
                <a:tc>
                  <a:txBody>
                    <a:bodyPr/>
                    <a:lstStyle/>
                    <a:p>
                      <a:pPr algn="l" fontAlgn="ctr"/>
                      <a:r>
                        <a:rPr lang="sv-SE" dirty="0" err="1">
                          <a:effectLst/>
                        </a:rPr>
                        <a:t>Landing</a:t>
                      </a:r>
                      <a:r>
                        <a:rPr lang="sv-SE" dirty="0">
                          <a:effectLst/>
                        </a:rPr>
                        <a:t> _</a:t>
                      </a:r>
                      <a:r>
                        <a:rPr lang="sv-SE" dirty="0" err="1">
                          <a:effectLst/>
                        </a:rPr>
                        <a:t>Outcome</a:t>
                      </a:r>
                      <a:endParaRPr lang="sv-SE" dirty="0">
                        <a:effectLst/>
                      </a:endParaRPr>
                    </a:p>
                  </a:txBody>
                  <a:tcPr marL="76200" marR="76200" marT="38100" marB="38100" anchor="ctr"/>
                </a:tc>
                <a:extLst>
                  <a:ext uri="{0D108BD9-81ED-4DB2-BD59-A6C34878D82A}">
                    <a16:rowId xmlns:a16="http://schemas.microsoft.com/office/drawing/2014/main" val="3750576672"/>
                  </a:ext>
                </a:extLst>
              </a:tr>
              <a:tr h="370840">
                <a:tc>
                  <a:txBody>
                    <a:bodyPr/>
                    <a:lstStyle/>
                    <a:p>
                      <a:r>
                        <a:rPr lang="sv-SE">
                          <a:effectLst/>
                        </a:rPr>
                        <a:t>01</a:t>
                      </a:r>
                    </a:p>
                  </a:txBody>
                  <a:tcPr marL="76200" marR="76200" marT="38100" marB="38100" anchor="ctr"/>
                </a:tc>
                <a:tc>
                  <a:txBody>
                    <a:bodyPr/>
                    <a:lstStyle/>
                    <a:p>
                      <a:r>
                        <a:rPr lang="sv-SE">
                          <a:effectLst/>
                        </a:rPr>
                        <a:t>F9 v1.1 B1012</a:t>
                      </a:r>
                    </a:p>
                  </a:txBody>
                  <a:tcPr marL="76200" marR="76200" marT="38100" marB="38100" anchor="ctr"/>
                </a:tc>
                <a:tc>
                  <a:txBody>
                    <a:bodyPr/>
                    <a:lstStyle/>
                    <a:p>
                      <a:r>
                        <a:rPr lang="sv-SE">
                          <a:effectLst/>
                        </a:rPr>
                        <a:t>CCAFS LC-40</a:t>
                      </a:r>
                    </a:p>
                  </a:txBody>
                  <a:tcPr marL="76200" marR="76200" marT="38100" marB="38100" anchor="ctr"/>
                </a:tc>
                <a:tc>
                  <a:txBody>
                    <a:bodyPr/>
                    <a:lstStyle/>
                    <a:p>
                      <a:r>
                        <a:rPr lang="sv-SE">
                          <a:effectLst/>
                        </a:rPr>
                        <a:t>Failure (drone ship)</a:t>
                      </a:r>
                    </a:p>
                  </a:txBody>
                  <a:tcPr marL="76200" marR="76200" marT="38100" marB="38100" anchor="ctr"/>
                </a:tc>
                <a:extLst>
                  <a:ext uri="{0D108BD9-81ED-4DB2-BD59-A6C34878D82A}">
                    <a16:rowId xmlns:a16="http://schemas.microsoft.com/office/drawing/2014/main" val="304072356"/>
                  </a:ext>
                </a:extLst>
              </a:tr>
              <a:tr h="370840">
                <a:tc>
                  <a:txBody>
                    <a:bodyPr/>
                    <a:lstStyle/>
                    <a:p>
                      <a:r>
                        <a:rPr lang="sv-SE">
                          <a:effectLst/>
                        </a:rPr>
                        <a:t>04</a:t>
                      </a:r>
                    </a:p>
                  </a:txBody>
                  <a:tcPr marL="76200" marR="76200" marT="38100" marB="38100" anchor="ctr"/>
                </a:tc>
                <a:tc>
                  <a:txBody>
                    <a:bodyPr/>
                    <a:lstStyle/>
                    <a:p>
                      <a:r>
                        <a:rPr lang="sv-SE">
                          <a:effectLst/>
                        </a:rPr>
                        <a:t>F9 v1.1 B1015</a:t>
                      </a:r>
                    </a:p>
                  </a:txBody>
                  <a:tcPr marL="76200" marR="76200" marT="38100" marB="38100" anchor="ctr"/>
                </a:tc>
                <a:tc>
                  <a:txBody>
                    <a:bodyPr/>
                    <a:lstStyle/>
                    <a:p>
                      <a:r>
                        <a:rPr lang="sv-SE">
                          <a:effectLst/>
                        </a:rPr>
                        <a:t>CCAFS LC-40</a:t>
                      </a:r>
                    </a:p>
                  </a:txBody>
                  <a:tcPr marL="76200" marR="76200" marT="38100" marB="38100" anchor="ctr"/>
                </a:tc>
                <a:tc>
                  <a:txBody>
                    <a:bodyPr/>
                    <a:lstStyle/>
                    <a:p>
                      <a:r>
                        <a:rPr lang="sv-SE" dirty="0" err="1">
                          <a:effectLst/>
                        </a:rPr>
                        <a:t>Failure</a:t>
                      </a:r>
                      <a:r>
                        <a:rPr lang="sv-SE" dirty="0">
                          <a:effectLst/>
                        </a:rPr>
                        <a:t> (drone </a:t>
                      </a:r>
                      <a:r>
                        <a:rPr lang="sv-SE" dirty="0" err="1">
                          <a:effectLst/>
                        </a:rPr>
                        <a:t>ship</a:t>
                      </a:r>
                      <a:r>
                        <a:rPr lang="sv-SE" dirty="0">
                          <a:effectLst/>
                        </a:rPr>
                        <a:t>)</a:t>
                      </a:r>
                    </a:p>
                  </a:txBody>
                  <a:tcPr marL="76200" marR="76200" marT="38100" marB="38100" anchor="ctr"/>
                </a:tc>
                <a:extLst>
                  <a:ext uri="{0D108BD9-81ED-4DB2-BD59-A6C34878D82A}">
                    <a16:rowId xmlns:a16="http://schemas.microsoft.com/office/drawing/2014/main" val="249489152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8367" y="125333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table shows the records of which occurred between 2010-06-04 and 2017-03-20 and also had a successful outcome, in descending date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5">
            <a:extLst>
              <a:ext uri="{FF2B5EF4-FFF2-40B4-BE49-F238E27FC236}">
                <a16:creationId xmlns:a16="http://schemas.microsoft.com/office/drawing/2014/main" id="{7DB142FB-7C8E-AB78-E99B-013349D91B82}"/>
              </a:ext>
            </a:extLst>
          </p:cNvPr>
          <p:cNvGraphicFramePr>
            <a:graphicFrameLocks noGrp="1"/>
          </p:cNvGraphicFramePr>
          <p:nvPr>
            <p:extLst>
              <p:ext uri="{D42A27DB-BD31-4B8C-83A1-F6EECF244321}">
                <p14:modId xmlns:p14="http://schemas.microsoft.com/office/powerpoint/2010/main" val="645676541"/>
              </p:ext>
            </p:extLst>
          </p:nvPr>
        </p:nvGraphicFramePr>
        <p:xfrm>
          <a:off x="770010" y="2164745"/>
          <a:ext cx="8965290" cy="4373880"/>
        </p:xfrm>
        <a:graphic>
          <a:graphicData uri="http://schemas.openxmlformats.org/drawingml/2006/table">
            <a:tbl>
              <a:tblPr firstRow="1" bandRow="1">
                <a:tableStyleId>{5C22544A-7EE6-4342-B048-85BDC9FD1C3A}</a:tableStyleId>
              </a:tblPr>
              <a:tblGrid>
                <a:gridCol w="896529">
                  <a:extLst>
                    <a:ext uri="{9D8B030D-6E8A-4147-A177-3AD203B41FA5}">
                      <a16:colId xmlns:a16="http://schemas.microsoft.com/office/drawing/2014/main" val="1269518605"/>
                    </a:ext>
                  </a:extLst>
                </a:gridCol>
                <a:gridCol w="896529">
                  <a:extLst>
                    <a:ext uri="{9D8B030D-6E8A-4147-A177-3AD203B41FA5}">
                      <a16:colId xmlns:a16="http://schemas.microsoft.com/office/drawing/2014/main" val="3878132589"/>
                    </a:ext>
                  </a:extLst>
                </a:gridCol>
                <a:gridCol w="896529">
                  <a:extLst>
                    <a:ext uri="{9D8B030D-6E8A-4147-A177-3AD203B41FA5}">
                      <a16:colId xmlns:a16="http://schemas.microsoft.com/office/drawing/2014/main" val="300248477"/>
                    </a:ext>
                  </a:extLst>
                </a:gridCol>
                <a:gridCol w="896529">
                  <a:extLst>
                    <a:ext uri="{9D8B030D-6E8A-4147-A177-3AD203B41FA5}">
                      <a16:colId xmlns:a16="http://schemas.microsoft.com/office/drawing/2014/main" val="1173662928"/>
                    </a:ext>
                  </a:extLst>
                </a:gridCol>
                <a:gridCol w="896529">
                  <a:extLst>
                    <a:ext uri="{9D8B030D-6E8A-4147-A177-3AD203B41FA5}">
                      <a16:colId xmlns:a16="http://schemas.microsoft.com/office/drawing/2014/main" val="1399987008"/>
                    </a:ext>
                  </a:extLst>
                </a:gridCol>
                <a:gridCol w="896529">
                  <a:extLst>
                    <a:ext uri="{9D8B030D-6E8A-4147-A177-3AD203B41FA5}">
                      <a16:colId xmlns:a16="http://schemas.microsoft.com/office/drawing/2014/main" val="2550217497"/>
                    </a:ext>
                  </a:extLst>
                </a:gridCol>
                <a:gridCol w="896529">
                  <a:extLst>
                    <a:ext uri="{9D8B030D-6E8A-4147-A177-3AD203B41FA5}">
                      <a16:colId xmlns:a16="http://schemas.microsoft.com/office/drawing/2014/main" val="3805691868"/>
                    </a:ext>
                  </a:extLst>
                </a:gridCol>
                <a:gridCol w="896529">
                  <a:extLst>
                    <a:ext uri="{9D8B030D-6E8A-4147-A177-3AD203B41FA5}">
                      <a16:colId xmlns:a16="http://schemas.microsoft.com/office/drawing/2014/main" val="3815843512"/>
                    </a:ext>
                  </a:extLst>
                </a:gridCol>
                <a:gridCol w="896529">
                  <a:extLst>
                    <a:ext uri="{9D8B030D-6E8A-4147-A177-3AD203B41FA5}">
                      <a16:colId xmlns:a16="http://schemas.microsoft.com/office/drawing/2014/main" val="252340207"/>
                    </a:ext>
                  </a:extLst>
                </a:gridCol>
                <a:gridCol w="896529">
                  <a:extLst>
                    <a:ext uri="{9D8B030D-6E8A-4147-A177-3AD203B41FA5}">
                      <a16:colId xmlns:a16="http://schemas.microsoft.com/office/drawing/2014/main" val="576660535"/>
                    </a:ext>
                  </a:extLst>
                </a:gridCol>
              </a:tblGrid>
              <a:tr h="370840">
                <a:tc>
                  <a:txBody>
                    <a:bodyPr/>
                    <a:lstStyle/>
                    <a:p>
                      <a:pPr algn="l" fontAlgn="ctr"/>
                      <a:r>
                        <a:rPr lang="sv-SE" sz="1100" dirty="0">
                          <a:effectLst/>
                        </a:rPr>
                        <a:t>Date</a:t>
                      </a:r>
                    </a:p>
                  </a:txBody>
                  <a:tcPr marL="76200" marR="76200" marT="38100" marB="38100" anchor="ctr"/>
                </a:tc>
                <a:tc>
                  <a:txBody>
                    <a:bodyPr/>
                    <a:lstStyle/>
                    <a:p>
                      <a:pPr algn="l" fontAlgn="ctr"/>
                      <a:r>
                        <a:rPr lang="sv-SE" sz="1100" dirty="0" err="1">
                          <a:effectLst/>
                        </a:rPr>
                        <a:t>Time</a:t>
                      </a:r>
                      <a:r>
                        <a:rPr lang="sv-SE" sz="1100" dirty="0">
                          <a:effectLst/>
                        </a:rPr>
                        <a:t> (UTC)</a:t>
                      </a:r>
                    </a:p>
                  </a:txBody>
                  <a:tcPr marL="76200" marR="76200" marT="38100" marB="38100" anchor="ctr"/>
                </a:tc>
                <a:tc>
                  <a:txBody>
                    <a:bodyPr/>
                    <a:lstStyle/>
                    <a:p>
                      <a:pPr algn="l" fontAlgn="ctr"/>
                      <a:r>
                        <a:rPr lang="sv-SE" sz="1100" dirty="0" err="1">
                          <a:effectLst/>
                        </a:rPr>
                        <a:t>Booster_Version</a:t>
                      </a:r>
                      <a:endParaRPr lang="sv-SE" sz="1100" dirty="0">
                        <a:effectLst/>
                      </a:endParaRPr>
                    </a:p>
                  </a:txBody>
                  <a:tcPr marL="76200" marR="76200" marT="38100" marB="38100" anchor="ctr"/>
                </a:tc>
                <a:tc>
                  <a:txBody>
                    <a:bodyPr/>
                    <a:lstStyle/>
                    <a:p>
                      <a:pPr algn="l" fontAlgn="ctr"/>
                      <a:r>
                        <a:rPr lang="sv-SE" sz="1100" dirty="0" err="1">
                          <a:effectLst/>
                        </a:rPr>
                        <a:t>Launch_Site</a:t>
                      </a:r>
                      <a:endParaRPr lang="sv-SE" sz="1100" dirty="0">
                        <a:effectLst/>
                      </a:endParaRPr>
                    </a:p>
                  </a:txBody>
                  <a:tcPr marL="76200" marR="76200" marT="38100" marB="38100" anchor="ctr"/>
                </a:tc>
                <a:tc>
                  <a:txBody>
                    <a:bodyPr/>
                    <a:lstStyle/>
                    <a:p>
                      <a:pPr algn="l" fontAlgn="ctr"/>
                      <a:r>
                        <a:rPr lang="sv-SE" sz="1100" dirty="0" err="1">
                          <a:effectLst/>
                        </a:rPr>
                        <a:t>Payload</a:t>
                      </a:r>
                      <a:endParaRPr lang="sv-SE" sz="1100" dirty="0">
                        <a:effectLst/>
                      </a:endParaRPr>
                    </a:p>
                  </a:txBody>
                  <a:tcPr marL="76200" marR="76200" marT="38100" marB="38100" anchor="ctr"/>
                </a:tc>
                <a:tc>
                  <a:txBody>
                    <a:bodyPr/>
                    <a:lstStyle/>
                    <a:p>
                      <a:pPr algn="l" fontAlgn="ctr"/>
                      <a:r>
                        <a:rPr lang="sv-SE" sz="1100" dirty="0">
                          <a:effectLst/>
                        </a:rPr>
                        <a:t>PAYLOAD_MASS__KG_</a:t>
                      </a:r>
                    </a:p>
                  </a:txBody>
                  <a:tcPr marL="76200" marR="76200" marT="38100" marB="38100" anchor="ctr"/>
                </a:tc>
                <a:tc>
                  <a:txBody>
                    <a:bodyPr/>
                    <a:lstStyle/>
                    <a:p>
                      <a:pPr algn="l" fontAlgn="ctr"/>
                      <a:r>
                        <a:rPr lang="sv-SE" sz="1100" dirty="0" err="1">
                          <a:effectLst/>
                        </a:rPr>
                        <a:t>Orbit</a:t>
                      </a:r>
                      <a:endParaRPr lang="sv-SE" sz="1100" dirty="0">
                        <a:effectLst/>
                      </a:endParaRPr>
                    </a:p>
                  </a:txBody>
                  <a:tcPr marL="76200" marR="76200" marT="38100" marB="38100" anchor="ctr"/>
                </a:tc>
                <a:tc>
                  <a:txBody>
                    <a:bodyPr/>
                    <a:lstStyle/>
                    <a:p>
                      <a:pPr algn="l" fontAlgn="ctr"/>
                      <a:r>
                        <a:rPr lang="sv-SE" sz="1100" dirty="0" err="1">
                          <a:effectLst/>
                        </a:rPr>
                        <a:t>Customer</a:t>
                      </a:r>
                      <a:endParaRPr lang="sv-SE" sz="1100" dirty="0">
                        <a:effectLst/>
                      </a:endParaRPr>
                    </a:p>
                  </a:txBody>
                  <a:tcPr marL="76200" marR="76200" marT="38100" marB="38100" anchor="ctr"/>
                </a:tc>
                <a:tc>
                  <a:txBody>
                    <a:bodyPr/>
                    <a:lstStyle/>
                    <a:p>
                      <a:pPr algn="l" fontAlgn="ctr"/>
                      <a:r>
                        <a:rPr lang="sv-SE" sz="1100" dirty="0" err="1">
                          <a:effectLst/>
                        </a:rPr>
                        <a:t>Mission_Outcome</a:t>
                      </a:r>
                      <a:endParaRPr lang="sv-SE" sz="1100" dirty="0">
                        <a:effectLst/>
                      </a:endParaRPr>
                    </a:p>
                  </a:txBody>
                  <a:tcPr marL="76200" marR="76200" marT="38100" marB="38100" anchor="ctr"/>
                </a:tc>
                <a:tc>
                  <a:txBody>
                    <a:bodyPr/>
                    <a:lstStyle/>
                    <a:p>
                      <a:pPr algn="l" fontAlgn="ctr"/>
                      <a:r>
                        <a:rPr lang="sv-SE" sz="1100" dirty="0" err="1">
                          <a:effectLst/>
                        </a:rPr>
                        <a:t>Landing</a:t>
                      </a:r>
                      <a:r>
                        <a:rPr lang="sv-SE" sz="1100" dirty="0">
                          <a:effectLst/>
                        </a:rPr>
                        <a:t> _</a:t>
                      </a:r>
                      <a:r>
                        <a:rPr lang="sv-SE" sz="1100" dirty="0" err="1">
                          <a:effectLst/>
                        </a:rPr>
                        <a:t>Outcome</a:t>
                      </a:r>
                      <a:endParaRPr lang="sv-SE" sz="1100" dirty="0">
                        <a:effectLst/>
                      </a:endParaRPr>
                    </a:p>
                  </a:txBody>
                  <a:tcPr marL="76200" marR="76200" marT="38100" marB="38100" anchor="ctr"/>
                </a:tc>
                <a:extLst>
                  <a:ext uri="{0D108BD9-81ED-4DB2-BD59-A6C34878D82A}">
                    <a16:rowId xmlns:a16="http://schemas.microsoft.com/office/drawing/2014/main" val="3973921892"/>
                  </a:ext>
                </a:extLst>
              </a:tr>
              <a:tr h="370840">
                <a:tc>
                  <a:txBody>
                    <a:bodyPr/>
                    <a:lstStyle/>
                    <a:p>
                      <a:r>
                        <a:rPr lang="sv-SE" sz="1100">
                          <a:effectLst/>
                        </a:rPr>
                        <a:t>22-12-2015</a:t>
                      </a:r>
                    </a:p>
                  </a:txBody>
                  <a:tcPr marL="76200" marR="76200" marT="38100" marB="38100" anchor="ctr"/>
                </a:tc>
                <a:tc>
                  <a:txBody>
                    <a:bodyPr/>
                    <a:lstStyle/>
                    <a:p>
                      <a:r>
                        <a:rPr lang="sv-SE" sz="1100">
                          <a:effectLst/>
                        </a:rPr>
                        <a:t>01:29:00</a:t>
                      </a:r>
                    </a:p>
                  </a:txBody>
                  <a:tcPr marL="76200" marR="76200" marT="38100" marB="38100" anchor="ctr"/>
                </a:tc>
                <a:tc>
                  <a:txBody>
                    <a:bodyPr/>
                    <a:lstStyle/>
                    <a:p>
                      <a:r>
                        <a:rPr lang="sv-SE" sz="1100">
                          <a:effectLst/>
                        </a:rPr>
                        <a:t>F9 FT B1019</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OG2 Mission 2 11 Orbcomm-OG2 satellites</a:t>
                      </a:r>
                    </a:p>
                  </a:txBody>
                  <a:tcPr marL="76200" marR="76200" marT="38100" marB="38100" anchor="ctr"/>
                </a:tc>
                <a:tc>
                  <a:txBody>
                    <a:bodyPr/>
                    <a:lstStyle/>
                    <a:p>
                      <a:r>
                        <a:rPr lang="sv-SE" sz="1100">
                          <a:effectLst/>
                        </a:rPr>
                        <a:t>2034</a:t>
                      </a:r>
                    </a:p>
                  </a:txBody>
                  <a:tcPr marL="76200" marR="76200" marT="38100" marB="38100" anchor="ctr"/>
                </a:tc>
                <a:tc>
                  <a:txBody>
                    <a:bodyPr/>
                    <a:lstStyle/>
                    <a:p>
                      <a:r>
                        <a:rPr lang="sv-SE" sz="1100">
                          <a:effectLst/>
                        </a:rPr>
                        <a:t>LEO</a:t>
                      </a:r>
                    </a:p>
                  </a:txBody>
                  <a:tcPr marL="76200" marR="76200" marT="38100" marB="38100" anchor="ctr"/>
                </a:tc>
                <a:tc>
                  <a:txBody>
                    <a:bodyPr/>
                    <a:lstStyle/>
                    <a:p>
                      <a:r>
                        <a:rPr lang="sv-SE" sz="1100">
                          <a:effectLst/>
                        </a:rPr>
                        <a:t>Orbcomm</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(ground pad)</a:t>
                      </a:r>
                    </a:p>
                  </a:txBody>
                  <a:tcPr marL="76200" marR="76200" marT="38100" marB="38100" anchor="ctr"/>
                </a:tc>
                <a:extLst>
                  <a:ext uri="{0D108BD9-81ED-4DB2-BD59-A6C34878D82A}">
                    <a16:rowId xmlns:a16="http://schemas.microsoft.com/office/drawing/2014/main" val="3038792629"/>
                  </a:ext>
                </a:extLst>
              </a:tr>
              <a:tr h="370840">
                <a:tc>
                  <a:txBody>
                    <a:bodyPr/>
                    <a:lstStyle/>
                    <a:p>
                      <a:r>
                        <a:rPr lang="sv-SE" sz="1100">
                          <a:effectLst/>
                        </a:rPr>
                        <a:t>08-04-2016</a:t>
                      </a:r>
                    </a:p>
                  </a:txBody>
                  <a:tcPr marL="76200" marR="76200" marT="38100" marB="38100" anchor="ctr"/>
                </a:tc>
                <a:tc>
                  <a:txBody>
                    <a:bodyPr/>
                    <a:lstStyle/>
                    <a:p>
                      <a:r>
                        <a:rPr lang="sv-SE" sz="1100">
                          <a:effectLst/>
                        </a:rPr>
                        <a:t>20:43:00</a:t>
                      </a:r>
                    </a:p>
                  </a:txBody>
                  <a:tcPr marL="76200" marR="76200" marT="38100" marB="38100" anchor="ctr"/>
                </a:tc>
                <a:tc>
                  <a:txBody>
                    <a:bodyPr/>
                    <a:lstStyle/>
                    <a:p>
                      <a:r>
                        <a:rPr lang="sv-SE" sz="1100">
                          <a:effectLst/>
                        </a:rPr>
                        <a:t>F9 FT B1021.1</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SpaceX CRS-8</a:t>
                      </a:r>
                    </a:p>
                  </a:txBody>
                  <a:tcPr marL="76200" marR="76200" marT="38100" marB="38100" anchor="ctr"/>
                </a:tc>
                <a:tc>
                  <a:txBody>
                    <a:bodyPr/>
                    <a:lstStyle/>
                    <a:p>
                      <a:r>
                        <a:rPr lang="sv-SE" sz="1100">
                          <a:effectLst/>
                        </a:rPr>
                        <a:t>3136</a:t>
                      </a:r>
                    </a:p>
                  </a:txBody>
                  <a:tcPr marL="76200" marR="76200" marT="38100" marB="38100" anchor="ctr"/>
                </a:tc>
                <a:tc>
                  <a:txBody>
                    <a:bodyPr/>
                    <a:lstStyle/>
                    <a:p>
                      <a:r>
                        <a:rPr lang="sv-SE" sz="1100">
                          <a:effectLst/>
                        </a:rPr>
                        <a:t>LEO (ISS)</a:t>
                      </a:r>
                    </a:p>
                  </a:txBody>
                  <a:tcPr marL="76200" marR="76200" marT="38100" marB="38100" anchor="ctr"/>
                </a:tc>
                <a:tc>
                  <a:txBody>
                    <a:bodyPr/>
                    <a:lstStyle/>
                    <a:p>
                      <a:r>
                        <a:rPr lang="sv-SE" sz="1100">
                          <a:effectLst/>
                        </a:rPr>
                        <a:t>NASA (CRS)</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(drone ship)</a:t>
                      </a:r>
                    </a:p>
                  </a:txBody>
                  <a:tcPr marL="76200" marR="76200" marT="38100" marB="38100" anchor="ctr"/>
                </a:tc>
                <a:extLst>
                  <a:ext uri="{0D108BD9-81ED-4DB2-BD59-A6C34878D82A}">
                    <a16:rowId xmlns:a16="http://schemas.microsoft.com/office/drawing/2014/main" val="360971591"/>
                  </a:ext>
                </a:extLst>
              </a:tr>
              <a:tr h="370840">
                <a:tc>
                  <a:txBody>
                    <a:bodyPr/>
                    <a:lstStyle/>
                    <a:p>
                      <a:r>
                        <a:rPr lang="sv-SE" sz="1100">
                          <a:effectLst/>
                        </a:rPr>
                        <a:t>06-05-2016</a:t>
                      </a:r>
                    </a:p>
                  </a:txBody>
                  <a:tcPr marL="76200" marR="76200" marT="38100" marB="38100" anchor="ctr"/>
                </a:tc>
                <a:tc>
                  <a:txBody>
                    <a:bodyPr/>
                    <a:lstStyle/>
                    <a:p>
                      <a:r>
                        <a:rPr lang="sv-SE" sz="1100">
                          <a:effectLst/>
                        </a:rPr>
                        <a:t>05:21:00</a:t>
                      </a:r>
                    </a:p>
                  </a:txBody>
                  <a:tcPr marL="76200" marR="76200" marT="38100" marB="38100" anchor="ctr"/>
                </a:tc>
                <a:tc>
                  <a:txBody>
                    <a:bodyPr/>
                    <a:lstStyle/>
                    <a:p>
                      <a:r>
                        <a:rPr lang="sv-SE" sz="1100">
                          <a:effectLst/>
                        </a:rPr>
                        <a:t>F9 FT B1022</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JCSAT-14</a:t>
                      </a:r>
                    </a:p>
                  </a:txBody>
                  <a:tcPr marL="76200" marR="76200" marT="38100" marB="38100" anchor="ctr"/>
                </a:tc>
                <a:tc>
                  <a:txBody>
                    <a:bodyPr/>
                    <a:lstStyle/>
                    <a:p>
                      <a:r>
                        <a:rPr lang="sv-SE" sz="1100">
                          <a:effectLst/>
                        </a:rPr>
                        <a:t>4696</a:t>
                      </a:r>
                    </a:p>
                  </a:txBody>
                  <a:tcPr marL="76200" marR="76200" marT="38100" marB="38100" anchor="ctr"/>
                </a:tc>
                <a:tc>
                  <a:txBody>
                    <a:bodyPr/>
                    <a:lstStyle/>
                    <a:p>
                      <a:r>
                        <a:rPr lang="sv-SE" sz="1100">
                          <a:effectLst/>
                        </a:rPr>
                        <a:t>GTO</a:t>
                      </a:r>
                    </a:p>
                  </a:txBody>
                  <a:tcPr marL="76200" marR="76200" marT="38100" marB="38100" anchor="ctr"/>
                </a:tc>
                <a:tc>
                  <a:txBody>
                    <a:bodyPr/>
                    <a:lstStyle/>
                    <a:p>
                      <a:r>
                        <a:rPr lang="sv-SE" sz="1100">
                          <a:effectLst/>
                        </a:rPr>
                        <a:t>SKY Perfect JSAT Group</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(drone ship)</a:t>
                      </a:r>
                    </a:p>
                  </a:txBody>
                  <a:tcPr marL="76200" marR="76200" marT="38100" marB="38100" anchor="ctr"/>
                </a:tc>
                <a:extLst>
                  <a:ext uri="{0D108BD9-81ED-4DB2-BD59-A6C34878D82A}">
                    <a16:rowId xmlns:a16="http://schemas.microsoft.com/office/drawing/2014/main" val="3974968676"/>
                  </a:ext>
                </a:extLst>
              </a:tr>
              <a:tr h="370840">
                <a:tc>
                  <a:txBody>
                    <a:bodyPr/>
                    <a:lstStyle/>
                    <a:p>
                      <a:r>
                        <a:rPr lang="sv-SE" sz="1100">
                          <a:effectLst/>
                        </a:rPr>
                        <a:t>27-05-2016</a:t>
                      </a:r>
                    </a:p>
                  </a:txBody>
                  <a:tcPr marL="76200" marR="76200" marT="38100" marB="38100" anchor="ctr"/>
                </a:tc>
                <a:tc>
                  <a:txBody>
                    <a:bodyPr/>
                    <a:lstStyle/>
                    <a:p>
                      <a:r>
                        <a:rPr lang="sv-SE" sz="1100">
                          <a:effectLst/>
                        </a:rPr>
                        <a:t>21:39:00</a:t>
                      </a:r>
                    </a:p>
                  </a:txBody>
                  <a:tcPr marL="76200" marR="76200" marT="38100" marB="38100" anchor="ctr"/>
                </a:tc>
                <a:tc>
                  <a:txBody>
                    <a:bodyPr/>
                    <a:lstStyle/>
                    <a:p>
                      <a:r>
                        <a:rPr lang="sv-SE" sz="1100">
                          <a:effectLst/>
                        </a:rPr>
                        <a:t>F9 FT B1023.1</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Thaicom 8</a:t>
                      </a:r>
                    </a:p>
                  </a:txBody>
                  <a:tcPr marL="76200" marR="76200" marT="38100" marB="38100" anchor="ctr"/>
                </a:tc>
                <a:tc>
                  <a:txBody>
                    <a:bodyPr/>
                    <a:lstStyle/>
                    <a:p>
                      <a:r>
                        <a:rPr lang="sv-SE" sz="1100">
                          <a:effectLst/>
                        </a:rPr>
                        <a:t>3100</a:t>
                      </a:r>
                    </a:p>
                  </a:txBody>
                  <a:tcPr marL="76200" marR="76200" marT="38100" marB="38100" anchor="ctr"/>
                </a:tc>
                <a:tc>
                  <a:txBody>
                    <a:bodyPr/>
                    <a:lstStyle/>
                    <a:p>
                      <a:r>
                        <a:rPr lang="sv-SE" sz="1100">
                          <a:effectLst/>
                        </a:rPr>
                        <a:t>GTO</a:t>
                      </a:r>
                    </a:p>
                  </a:txBody>
                  <a:tcPr marL="76200" marR="76200" marT="38100" marB="38100" anchor="ctr"/>
                </a:tc>
                <a:tc>
                  <a:txBody>
                    <a:bodyPr/>
                    <a:lstStyle/>
                    <a:p>
                      <a:r>
                        <a:rPr lang="sv-SE" sz="1100">
                          <a:effectLst/>
                        </a:rPr>
                        <a:t>Thaicom</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(drone ship)</a:t>
                      </a:r>
                    </a:p>
                  </a:txBody>
                  <a:tcPr marL="76200" marR="76200" marT="38100" marB="38100" anchor="ctr"/>
                </a:tc>
                <a:extLst>
                  <a:ext uri="{0D108BD9-81ED-4DB2-BD59-A6C34878D82A}">
                    <a16:rowId xmlns:a16="http://schemas.microsoft.com/office/drawing/2014/main" val="1204227101"/>
                  </a:ext>
                </a:extLst>
              </a:tr>
              <a:tr h="370840">
                <a:tc>
                  <a:txBody>
                    <a:bodyPr/>
                    <a:lstStyle/>
                    <a:p>
                      <a:r>
                        <a:rPr lang="sv-SE" sz="1100">
                          <a:effectLst/>
                        </a:rPr>
                        <a:t>18-07-2016</a:t>
                      </a:r>
                    </a:p>
                  </a:txBody>
                  <a:tcPr marL="76200" marR="76200" marT="38100" marB="38100" anchor="ctr"/>
                </a:tc>
                <a:tc>
                  <a:txBody>
                    <a:bodyPr/>
                    <a:lstStyle/>
                    <a:p>
                      <a:r>
                        <a:rPr lang="sv-SE" sz="1100">
                          <a:effectLst/>
                        </a:rPr>
                        <a:t>04:45:00</a:t>
                      </a:r>
                    </a:p>
                  </a:txBody>
                  <a:tcPr marL="76200" marR="76200" marT="38100" marB="38100" anchor="ctr"/>
                </a:tc>
                <a:tc>
                  <a:txBody>
                    <a:bodyPr/>
                    <a:lstStyle/>
                    <a:p>
                      <a:r>
                        <a:rPr lang="sv-SE" sz="1100">
                          <a:effectLst/>
                        </a:rPr>
                        <a:t>F9 FT B1025.1</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SpaceX CRS-9</a:t>
                      </a:r>
                    </a:p>
                  </a:txBody>
                  <a:tcPr marL="76200" marR="76200" marT="38100" marB="38100" anchor="ctr"/>
                </a:tc>
                <a:tc>
                  <a:txBody>
                    <a:bodyPr/>
                    <a:lstStyle/>
                    <a:p>
                      <a:r>
                        <a:rPr lang="sv-SE" sz="1100">
                          <a:effectLst/>
                        </a:rPr>
                        <a:t>2257</a:t>
                      </a:r>
                    </a:p>
                  </a:txBody>
                  <a:tcPr marL="76200" marR="76200" marT="38100" marB="38100" anchor="ctr"/>
                </a:tc>
                <a:tc>
                  <a:txBody>
                    <a:bodyPr/>
                    <a:lstStyle/>
                    <a:p>
                      <a:r>
                        <a:rPr lang="sv-SE" sz="1100">
                          <a:effectLst/>
                        </a:rPr>
                        <a:t>LEO (ISS)</a:t>
                      </a:r>
                    </a:p>
                  </a:txBody>
                  <a:tcPr marL="76200" marR="76200" marT="38100" marB="38100" anchor="ctr"/>
                </a:tc>
                <a:tc>
                  <a:txBody>
                    <a:bodyPr/>
                    <a:lstStyle/>
                    <a:p>
                      <a:r>
                        <a:rPr lang="sv-SE" sz="1100">
                          <a:effectLst/>
                        </a:rPr>
                        <a:t>NASA (CRS)</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(ground pad)</a:t>
                      </a:r>
                    </a:p>
                  </a:txBody>
                  <a:tcPr marL="76200" marR="76200" marT="38100" marB="38100" anchor="ctr"/>
                </a:tc>
                <a:extLst>
                  <a:ext uri="{0D108BD9-81ED-4DB2-BD59-A6C34878D82A}">
                    <a16:rowId xmlns:a16="http://schemas.microsoft.com/office/drawing/2014/main" val="1871694222"/>
                  </a:ext>
                </a:extLst>
              </a:tr>
              <a:tr h="370840">
                <a:tc>
                  <a:txBody>
                    <a:bodyPr/>
                    <a:lstStyle/>
                    <a:p>
                      <a:r>
                        <a:rPr lang="sv-SE" sz="1100">
                          <a:effectLst/>
                        </a:rPr>
                        <a:t>14-08-2016</a:t>
                      </a:r>
                    </a:p>
                  </a:txBody>
                  <a:tcPr marL="76200" marR="76200" marT="38100" marB="38100" anchor="ctr"/>
                </a:tc>
                <a:tc>
                  <a:txBody>
                    <a:bodyPr/>
                    <a:lstStyle/>
                    <a:p>
                      <a:r>
                        <a:rPr lang="sv-SE" sz="1100">
                          <a:effectLst/>
                        </a:rPr>
                        <a:t>05:26:00</a:t>
                      </a:r>
                    </a:p>
                  </a:txBody>
                  <a:tcPr marL="76200" marR="76200" marT="38100" marB="38100" anchor="ctr"/>
                </a:tc>
                <a:tc>
                  <a:txBody>
                    <a:bodyPr/>
                    <a:lstStyle/>
                    <a:p>
                      <a:r>
                        <a:rPr lang="sv-SE" sz="1100">
                          <a:effectLst/>
                        </a:rPr>
                        <a:t>F9 FT B1026</a:t>
                      </a:r>
                    </a:p>
                  </a:txBody>
                  <a:tcPr marL="76200" marR="76200" marT="38100" marB="38100" anchor="ctr"/>
                </a:tc>
                <a:tc>
                  <a:txBody>
                    <a:bodyPr/>
                    <a:lstStyle/>
                    <a:p>
                      <a:r>
                        <a:rPr lang="sv-SE" sz="1100">
                          <a:effectLst/>
                        </a:rPr>
                        <a:t>CCAFS LC-40</a:t>
                      </a:r>
                    </a:p>
                  </a:txBody>
                  <a:tcPr marL="76200" marR="76200" marT="38100" marB="38100" anchor="ctr"/>
                </a:tc>
                <a:tc>
                  <a:txBody>
                    <a:bodyPr/>
                    <a:lstStyle/>
                    <a:p>
                      <a:r>
                        <a:rPr lang="sv-SE" sz="1100">
                          <a:effectLst/>
                        </a:rPr>
                        <a:t>JCSAT-16</a:t>
                      </a:r>
                    </a:p>
                  </a:txBody>
                  <a:tcPr marL="76200" marR="76200" marT="38100" marB="38100" anchor="ctr"/>
                </a:tc>
                <a:tc>
                  <a:txBody>
                    <a:bodyPr/>
                    <a:lstStyle/>
                    <a:p>
                      <a:r>
                        <a:rPr lang="sv-SE" sz="1100">
                          <a:effectLst/>
                        </a:rPr>
                        <a:t>4600</a:t>
                      </a:r>
                    </a:p>
                  </a:txBody>
                  <a:tcPr marL="76200" marR="76200" marT="38100" marB="38100" anchor="ctr"/>
                </a:tc>
                <a:tc>
                  <a:txBody>
                    <a:bodyPr/>
                    <a:lstStyle/>
                    <a:p>
                      <a:r>
                        <a:rPr lang="sv-SE" sz="1100">
                          <a:effectLst/>
                        </a:rPr>
                        <a:t>GTO</a:t>
                      </a:r>
                    </a:p>
                  </a:txBody>
                  <a:tcPr marL="76200" marR="76200" marT="38100" marB="38100" anchor="ctr"/>
                </a:tc>
                <a:tc>
                  <a:txBody>
                    <a:bodyPr/>
                    <a:lstStyle/>
                    <a:p>
                      <a:r>
                        <a:rPr lang="sv-SE" sz="1100">
                          <a:effectLst/>
                        </a:rPr>
                        <a:t>SKY Perfect JSAT Group</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(drone ship)</a:t>
                      </a:r>
                    </a:p>
                  </a:txBody>
                  <a:tcPr marL="76200" marR="76200" marT="38100" marB="38100" anchor="ctr"/>
                </a:tc>
                <a:extLst>
                  <a:ext uri="{0D108BD9-81ED-4DB2-BD59-A6C34878D82A}">
                    <a16:rowId xmlns:a16="http://schemas.microsoft.com/office/drawing/2014/main" val="2335374929"/>
                  </a:ext>
                </a:extLst>
              </a:tr>
              <a:tr h="370840">
                <a:tc>
                  <a:txBody>
                    <a:bodyPr/>
                    <a:lstStyle/>
                    <a:p>
                      <a:r>
                        <a:rPr lang="sv-SE" sz="1100">
                          <a:effectLst/>
                        </a:rPr>
                        <a:t>14-01-2017</a:t>
                      </a:r>
                    </a:p>
                  </a:txBody>
                  <a:tcPr marL="76200" marR="76200" marT="38100" marB="38100" anchor="ctr"/>
                </a:tc>
                <a:tc>
                  <a:txBody>
                    <a:bodyPr/>
                    <a:lstStyle/>
                    <a:p>
                      <a:r>
                        <a:rPr lang="sv-SE" sz="1100">
                          <a:effectLst/>
                        </a:rPr>
                        <a:t>17:54:00</a:t>
                      </a:r>
                    </a:p>
                  </a:txBody>
                  <a:tcPr marL="76200" marR="76200" marT="38100" marB="38100" anchor="ctr"/>
                </a:tc>
                <a:tc>
                  <a:txBody>
                    <a:bodyPr/>
                    <a:lstStyle/>
                    <a:p>
                      <a:r>
                        <a:rPr lang="sv-SE" sz="1100">
                          <a:effectLst/>
                        </a:rPr>
                        <a:t>F9 FT B1029.1</a:t>
                      </a:r>
                    </a:p>
                  </a:txBody>
                  <a:tcPr marL="76200" marR="76200" marT="38100" marB="38100" anchor="ctr"/>
                </a:tc>
                <a:tc>
                  <a:txBody>
                    <a:bodyPr/>
                    <a:lstStyle/>
                    <a:p>
                      <a:r>
                        <a:rPr lang="sv-SE" sz="1100">
                          <a:effectLst/>
                        </a:rPr>
                        <a:t>VAFB SLC-4E</a:t>
                      </a:r>
                    </a:p>
                  </a:txBody>
                  <a:tcPr marL="76200" marR="76200" marT="38100" marB="38100" anchor="ctr"/>
                </a:tc>
                <a:tc>
                  <a:txBody>
                    <a:bodyPr/>
                    <a:lstStyle/>
                    <a:p>
                      <a:r>
                        <a:rPr lang="sv-SE" sz="1100">
                          <a:effectLst/>
                        </a:rPr>
                        <a:t>Iridium NEXT 1</a:t>
                      </a:r>
                    </a:p>
                  </a:txBody>
                  <a:tcPr marL="76200" marR="76200" marT="38100" marB="38100" anchor="ctr"/>
                </a:tc>
                <a:tc>
                  <a:txBody>
                    <a:bodyPr/>
                    <a:lstStyle/>
                    <a:p>
                      <a:r>
                        <a:rPr lang="sv-SE" sz="1100">
                          <a:effectLst/>
                        </a:rPr>
                        <a:t>9600</a:t>
                      </a:r>
                    </a:p>
                  </a:txBody>
                  <a:tcPr marL="76200" marR="76200" marT="38100" marB="38100" anchor="ctr"/>
                </a:tc>
                <a:tc>
                  <a:txBody>
                    <a:bodyPr/>
                    <a:lstStyle/>
                    <a:p>
                      <a:r>
                        <a:rPr lang="sv-SE" sz="1100">
                          <a:effectLst/>
                        </a:rPr>
                        <a:t>Polar LEO</a:t>
                      </a:r>
                    </a:p>
                  </a:txBody>
                  <a:tcPr marL="76200" marR="76200" marT="38100" marB="38100" anchor="ctr"/>
                </a:tc>
                <a:tc>
                  <a:txBody>
                    <a:bodyPr/>
                    <a:lstStyle/>
                    <a:p>
                      <a:r>
                        <a:rPr lang="sv-SE" sz="1100">
                          <a:effectLst/>
                        </a:rPr>
                        <a:t>Iridium Communications</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a:effectLst/>
                        </a:rPr>
                        <a:t>Success (drone ship)</a:t>
                      </a:r>
                    </a:p>
                  </a:txBody>
                  <a:tcPr marL="76200" marR="76200" marT="38100" marB="38100" anchor="ctr"/>
                </a:tc>
                <a:extLst>
                  <a:ext uri="{0D108BD9-81ED-4DB2-BD59-A6C34878D82A}">
                    <a16:rowId xmlns:a16="http://schemas.microsoft.com/office/drawing/2014/main" val="450161198"/>
                  </a:ext>
                </a:extLst>
              </a:tr>
              <a:tr h="370840">
                <a:tc>
                  <a:txBody>
                    <a:bodyPr/>
                    <a:lstStyle/>
                    <a:p>
                      <a:r>
                        <a:rPr lang="sv-SE" sz="1100">
                          <a:effectLst/>
                        </a:rPr>
                        <a:t>19-02-2017</a:t>
                      </a:r>
                    </a:p>
                  </a:txBody>
                  <a:tcPr marL="76200" marR="76200" marT="38100" marB="38100" anchor="ctr"/>
                </a:tc>
                <a:tc>
                  <a:txBody>
                    <a:bodyPr/>
                    <a:lstStyle/>
                    <a:p>
                      <a:r>
                        <a:rPr lang="sv-SE" sz="1100">
                          <a:effectLst/>
                        </a:rPr>
                        <a:t>14:39:00</a:t>
                      </a:r>
                    </a:p>
                  </a:txBody>
                  <a:tcPr marL="76200" marR="76200" marT="38100" marB="38100" anchor="ctr"/>
                </a:tc>
                <a:tc>
                  <a:txBody>
                    <a:bodyPr/>
                    <a:lstStyle/>
                    <a:p>
                      <a:r>
                        <a:rPr lang="sv-SE" sz="1100">
                          <a:effectLst/>
                        </a:rPr>
                        <a:t>F9 FT B1031.1</a:t>
                      </a:r>
                    </a:p>
                  </a:txBody>
                  <a:tcPr marL="76200" marR="76200" marT="38100" marB="38100" anchor="ctr"/>
                </a:tc>
                <a:tc>
                  <a:txBody>
                    <a:bodyPr/>
                    <a:lstStyle/>
                    <a:p>
                      <a:r>
                        <a:rPr lang="sv-SE" sz="1100">
                          <a:effectLst/>
                        </a:rPr>
                        <a:t>KSC LC-39A</a:t>
                      </a:r>
                    </a:p>
                  </a:txBody>
                  <a:tcPr marL="76200" marR="76200" marT="38100" marB="38100" anchor="ctr"/>
                </a:tc>
                <a:tc>
                  <a:txBody>
                    <a:bodyPr/>
                    <a:lstStyle/>
                    <a:p>
                      <a:r>
                        <a:rPr lang="sv-SE" sz="1100">
                          <a:effectLst/>
                        </a:rPr>
                        <a:t>SpaceX CRS-10</a:t>
                      </a:r>
                    </a:p>
                  </a:txBody>
                  <a:tcPr marL="76200" marR="76200" marT="38100" marB="38100" anchor="ctr"/>
                </a:tc>
                <a:tc>
                  <a:txBody>
                    <a:bodyPr/>
                    <a:lstStyle/>
                    <a:p>
                      <a:r>
                        <a:rPr lang="sv-SE" sz="1100">
                          <a:effectLst/>
                        </a:rPr>
                        <a:t>2490</a:t>
                      </a:r>
                    </a:p>
                  </a:txBody>
                  <a:tcPr marL="76200" marR="76200" marT="38100" marB="38100" anchor="ctr"/>
                </a:tc>
                <a:tc>
                  <a:txBody>
                    <a:bodyPr/>
                    <a:lstStyle/>
                    <a:p>
                      <a:r>
                        <a:rPr lang="sv-SE" sz="1100">
                          <a:effectLst/>
                        </a:rPr>
                        <a:t>LEO (ISS)</a:t>
                      </a:r>
                    </a:p>
                  </a:txBody>
                  <a:tcPr marL="76200" marR="76200" marT="38100" marB="38100" anchor="ctr"/>
                </a:tc>
                <a:tc>
                  <a:txBody>
                    <a:bodyPr/>
                    <a:lstStyle/>
                    <a:p>
                      <a:r>
                        <a:rPr lang="sv-SE" sz="1100">
                          <a:effectLst/>
                        </a:rPr>
                        <a:t>NASA (CRS)</a:t>
                      </a:r>
                    </a:p>
                  </a:txBody>
                  <a:tcPr marL="76200" marR="76200" marT="38100" marB="38100" anchor="ctr"/>
                </a:tc>
                <a:tc>
                  <a:txBody>
                    <a:bodyPr/>
                    <a:lstStyle/>
                    <a:p>
                      <a:r>
                        <a:rPr lang="sv-SE" sz="1100">
                          <a:effectLst/>
                        </a:rPr>
                        <a:t>Success</a:t>
                      </a:r>
                    </a:p>
                  </a:txBody>
                  <a:tcPr marL="76200" marR="76200" marT="38100" marB="38100" anchor="ctr"/>
                </a:tc>
                <a:tc>
                  <a:txBody>
                    <a:bodyPr/>
                    <a:lstStyle/>
                    <a:p>
                      <a:r>
                        <a:rPr lang="sv-SE" sz="1100" dirty="0" err="1">
                          <a:effectLst/>
                        </a:rPr>
                        <a:t>Success</a:t>
                      </a:r>
                      <a:r>
                        <a:rPr lang="sv-SE" sz="1100" dirty="0">
                          <a:effectLst/>
                        </a:rPr>
                        <a:t> (</a:t>
                      </a:r>
                      <a:r>
                        <a:rPr lang="sv-SE" sz="1100" dirty="0" err="1">
                          <a:effectLst/>
                        </a:rPr>
                        <a:t>ground</a:t>
                      </a:r>
                      <a:r>
                        <a:rPr lang="sv-SE" sz="1100" dirty="0">
                          <a:effectLst/>
                        </a:rPr>
                        <a:t> </a:t>
                      </a:r>
                      <a:r>
                        <a:rPr lang="sv-SE" sz="1100" dirty="0" err="1">
                          <a:effectLst/>
                        </a:rPr>
                        <a:t>pad</a:t>
                      </a:r>
                      <a:r>
                        <a:rPr lang="sv-SE" sz="1100" dirty="0">
                          <a:effectLst/>
                        </a:rPr>
                        <a:t>)</a:t>
                      </a:r>
                    </a:p>
                  </a:txBody>
                  <a:tcPr marL="76200" marR="76200" marT="38100" marB="38100" anchor="ctr"/>
                </a:tc>
                <a:extLst>
                  <a:ext uri="{0D108BD9-81ED-4DB2-BD59-A6C34878D82A}">
                    <a16:rowId xmlns:a16="http://schemas.microsoft.com/office/drawing/2014/main" val="1156406480"/>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t>All four launch sites are marked out on the map. Three of them, CCAFS LC-40, KSC LC-39A, and CCAFS SLC-40 are close to each other and therefore are not distinguishable in the zoomed-out view</a:t>
            </a:r>
          </a:p>
          <a:p>
            <a:r>
              <a:rPr lang="en-US" sz="2200" dirty="0"/>
              <a:t>All launch sites are along the coast of the US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 Locations</a:t>
            </a:r>
          </a:p>
        </p:txBody>
      </p:sp>
      <p:pic>
        <p:nvPicPr>
          <p:cNvPr id="6" name="Picture 5">
            <a:extLst>
              <a:ext uri="{FF2B5EF4-FFF2-40B4-BE49-F238E27FC236}">
                <a16:creationId xmlns:a16="http://schemas.microsoft.com/office/drawing/2014/main" id="{43917E63-4DC3-B66C-1C90-25B9ADDAB384}"/>
              </a:ext>
            </a:extLst>
          </p:cNvPr>
          <p:cNvPicPr>
            <a:picLocks noChangeAspect="1"/>
          </p:cNvPicPr>
          <p:nvPr/>
        </p:nvPicPr>
        <p:blipFill>
          <a:blip r:embed="rId3"/>
          <a:stretch>
            <a:fillRect/>
          </a:stretch>
        </p:blipFill>
        <p:spPr>
          <a:xfrm>
            <a:off x="1121076" y="3429000"/>
            <a:ext cx="6855432" cy="3217856"/>
          </a:xfrm>
          <a:prstGeom prst="rect">
            <a:avLst/>
          </a:prstGeom>
        </p:spPr>
      </p:pic>
      <p:pic>
        <p:nvPicPr>
          <p:cNvPr id="8" name="Picture 7">
            <a:extLst>
              <a:ext uri="{FF2B5EF4-FFF2-40B4-BE49-F238E27FC236}">
                <a16:creationId xmlns:a16="http://schemas.microsoft.com/office/drawing/2014/main" id="{8AC507F3-91DA-A33F-E928-1B8599F465A7}"/>
              </a:ext>
            </a:extLst>
          </p:cNvPr>
          <p:cNvPicPr>
            <a:picLocks noChangeAspect="1"/>
          </p:cNvPicPr>
          <p:nvPr/>
        </p:nvPicPr>
        <p:blipFill>
          <a:blip r:embed="rId4"/>
          <a:stretch>
            <a:fillRect/>
          </a:stretch>
        </p:blipFill>
        <p:spPr>
          <a:xfrm>
            <a:off x="8496464" y="3655637"/>
            <a:ext cx="2961508" cy="1355842"/>
          </a:xfrm>
          <a:prstGeom prst="rect">
            <a:avLst/>
          </a:prstGeom>
        </p:spPr>
      </p:pic>
      <p:cxnSp>
        <p:nvCxnSpPr>
          <p:cNvPr id="10" name="Straight Connector 9">
            <a:extLst>
              <a:ext uri="{FF2B5EF4-FFF2-40B4-BE49-F238E27FC236}">
                <a16:creationId xmlns:a16="http://schemas.microsoft.com/office/drawing/2014/main" id="{EBD39C1F-1896-0ACD-27DC-C8ABFB4426B8}"/>
              </a:ext>
            </a:extLst>
          </p:cNvPr>
          <p:cNvCxnSpPr/>
          <p:nvPr/>
        </p:nvCxnSpPr>
        <p:spPr>
          <a:xfrm flipV="1">
            <a:off x="7539135" y="3655637"/>
            <a:ext cx="957329" cy="178411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A177C4CF-B259-CBC9-D63E-BFE4ADBBC19D}"/>
              </a:ext>
            </a:extLst>
          </p:cNvPr>
          <p:cNvCxnSpPr/>
          <p:nvPr/>
        </p:nvCxnSpPr>
        <p:spPr>
          <a:xfrm flipV="1">
            <a:off x="7539135" y="5011479"/>
            <a:ext cx="3918837" cy="50837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233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mission outcomes (successful or unsuccessful landing) for the VFAB SLC-40 launch site</a:t>
            </a:r>
          </a:p>
          <a:p>
            <a:pPr lvl="1">
              <a:lnSpc>
                <a:spcPct val="100000"/>
              </a:lnSpc>
              <a:spcBef>
                <a:spcPts val="1400"/>
              </a:spcBef>
            </a:pPr>
            <a:r>
              <a:rPr lang="en-US" sz="2200" dirty="0">
                <a:solidFill>
                  <a:schemeClr val="accent3">
                    <a:lumMod val="25000"/>
                  </a:schemeClr>
                </a:solidFill>
                <a:latin typeface="Abadi"/>
              </a:rPr>
              <a:t>Successful = green</a:t>
            </a:r>
          </a:p>
          <a:p>
            <a:pPr lvl="1">
              <a:lnSpc>
                <a:spcPct val="100000"/>
              </a:lnSpc>
              <a:spcBef>
                <a:spcPts val="1400"/>
              </a:spcBef>
            </a:pPr>
            <a:r>
              <a:rPr lang="en-US" sz="2200" dirty="0">
                <a:solidFill>
                  <a:schemeClr val="accent3">
                    <a:lumMod val="25000"/>
                  </a:schemeClr>
                </a:solidFill>
                <a:latin typeface="Abadi"/>
              </a:rPr>
              <a:t>Unsuccessful = red</a:t>
            </a:r>
          </a:p>
          <a:p>
            <a:pPr>
              <a:lnSpc>
                <a:spcPct val="100000"/>
              </a:lnSpc>
              <a:spcBef>
                <a:spcPts val="1400"/>
              </a:spcBef>
            </a:pPr>
            <a:r>
              <a:rPr lang="en-US" sz="2200" dirty="0">
                <a:solidFill>
                  <a:schemeClr val="accent3">
                    <a:lumMod val="25000"/>
                  </a:schemeClr>
                </a:solidFill>
                <a:latin typeface="Abadi"/>
              </a:rPr>
              <a:t>Gives a quick and easily interpreted overview of the success rate of a given launch site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 Outcomes</a:t>
            </a:r>
          </a:p>
        </p:txBody>
      </p:sp>
      <p:pic>
        <p:nvPicPr>
          <p:cNvPr id="4" name="Picture 3">
            <a:extLst>
              <a:ext uri="{FF2B5EF4-FFF2-40B4-BE49-F238E27FC236}">
                <a16:creationId xmlns:a16="http://schemas.microsoft.com/office/drawing/2014/main" id="{9522560C-06CC-73DC-7817-104BAA870E27}"/>
              </a:ext>
            </a:extLst>
          </p:cNvPr>
          <p:cNvPicPr>
            <a:picLocks noChangeAspect="1"/>
          </p:cNvPicPr>
          <p:nvPr/>
        </p:nvPicPr>
        <p:blipFill>
          <a:blip r:embed="rId3"/>
          <a:stretch>
            <a:fillRect/>
          </a:stretch>
        </p:blipFill>
        <p:spPr>
          <a:xfrm>
            <a:off x="6265235" y="1875239"/>
            <a:ext cx="5020376" cy="33627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7748839"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closest relevant resources to the launch site CCAFS SLC-40, drawn with blue lines</a:t>
            </a:r>
          </a:p>
          <a:p>
            <a:pPr lvl="1">
              <a:lnSpc>
                <a:spcPct val="100000"/>
              </a:lnSpc>
              <a:spcBef>
                <a:spcPts val="1400"/>
              </a:spcBef>
            </a:pPr>
            <a:r>
              <a:rPr lang="en-US" sz="1800" dirty="0">
                <a:solidFill>
                  <a:schemeClr val="accent3">
                    <a:lumMod val="25000"/>
                  </a:schemeClr>
                </a:solidFill>
                <a:latin typeface="Abadi"/>
              </a:rPr>
              <a:t>Railroad in top left</a:t>
            </a:r>
          </a:p>
          <a:p>
            <a:pPr lvl="1">
              <a:lnSpc>
                <a:spcPct val="100000"/>
              </a:lnSpc>
              <a:spcBef>
                <a:spcPts val="1400"/>
              </a:spcBef>
            </a:pPr>
            <a:r>
              <a:rPr lang="en-US" sz="1800" dirty="0">
                <a:solidFill>
                  <a:schemeClr val="accent3">
                    <a:lumMod val="25000"/>
                  </a:schemeClr>
                </a:solidFill>
                <a:latin typeface="Abadi"/>
              </a:rPr>
              <a:t>Coastline in top right</a:t>
            </a:r>
          </a:p>
          <a:p>
            <a:pPr lvl="1">
              <a:lnSpc>
                <a:spcPct val="100000"/>
              </a:lnSpc>
              <a:spcBef>
                <a:spcPts val="1400"/>
              </a:spcBef>
            </a:pPr>
            <a:r>
              <a:rPr lang="en-US" sz="1800" dirty="0">
                <a:solidFill>
                  <a:schemeClr val="accent3">
                    <a:lumMod val="25000"/>
                  </a:schemeClr>
                </a:solidFill>
                <a:latin typeface="Abadi"/>
              </a:rPr>
              <a:t>Closest town in bottom</a:t>
            </a:r>
          </a:p>
          <a:p>
            <a:pPr>
              <a:lnSpc>
                <a:spcPct val="100000"/>
              </a:lnSpc>
              <a:spcBef>
                <a:spcPts val="1400"/>
              </a:spcBef>
            </a:pPr>
            <a:r>
              <a:rPr lang="en-US" sz="2200" dirty="0">
                <a:solidFill>
                  <a:schemeClr val="accent3">
                    <a:lumMod val="25000"/>
                  </a:schemeClr>
                </a:solidFill>
                <a:latin typeface="Abadi" panose="020B0604020104020204" pitchFamily="34" charset="0"/>
              </a:rPr>
              <a:t>For transportation purposes, the launch site is close to a railway</a:t>
            </a:r>
          </a:p>
          <a:p>
            <a:pPr>
              <a:lnSpc>
                <a:spcPct val="100000"/>
              </a:lnSpc>
              <a:spcBef>
                <a:spcPts val="1400"/>
              </a:spcBef>
            </a:pPr>
            <a:r>
              <a:rPr lang="en-US" sz="2200" dirty="0">
                <a:solidFill>
                  <a:schemeClr val="accent3">
                    <a:lumMod val="25000"/>
                  </a:schemeClr>
                </a:solidFill>
                <a:latin typeface="Abadi" panose="020B0604020104020204" pitchFamily="34" charset="0"/>
              </a:rPr>
              <a:t>For safety purposes, the launch site is stationed far away from the closest city and close to a coastline</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 Proximities</a:t>
            </a:r>
          </a:p>
        </p:txBody>
      </p:sp>
      <p:pic>
        <p:nvPicPr>
          <p:cNvPr id="4" name="Picture 3">
            <a:extLst>
              <a:ext uri="{FF2B5EF4-FFF2-40B4-BE49-F238E27FC236}">
                <a16:creationId xmlns:a16="http://schemas.microsoft.com/office/drawing/2014/main" id="{045BB0AD-DD49-66B9-09ED-0D956C658DA1}"/>
              </a:ext>
            </a:extLst>
          </p:cNvPr>
          <p:cNvPicPr>
            <a:picLocks noChangeAspect="1"/>
          </p:cNvPicPr>
          <p:nvPr/>
        </p:nvPicPr>
        <p:blipFill>
          <a:blip r:embed="rId3"/>
          <a:stretch>
            <a:fillRect/>
          </a:stretch>
        </p:blipFill>
        <p:spPr>
          <a:xfrm>
            <a:off x="9035211" y="1628845"/>
            <a:ext cx="1502860" cy="469050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displays the success rate for all of the different launch sites, by all total launches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41.7%</a:t>
            </a:r>
          </a:p>
          <a:p>
            <a:pPr>
              <a:lnSpc>
                <a:spcPct val="100000"/>
              </a:lnSpc>
              <a:spcBef>
                <a:spcPts val="1400"/>
              </a:spcBef>
            </a:pPr>
            <a:r>
              <a:rPr lang="en-US" sz="2200" dirty="0">
                <a:solidFill>
                  <a:schemeClr val="accent3">
                    <a:lumMod val="25000"/>
                  </a:schemeClr>
                </a:solidFill>
                <a:latin typeface="Abadi" panose="020B0604020104020204" pitchFamily="34" charset="0"/>
              </a:rPr>
              <a:t>CCAFS SLC-40 with the lowest success rate of 12.5%</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Successful Launches By Site</a:t>
            </a:r>
          </a:p>
        </p:txBody>
      </p:sp>
      <p:pic>
        <p:nvPicPr>
          <p:cNvPr id="4" name="Picture 3">
            <a:extLst>
              <a:ext uri="{FF2B5EF4-FFF2-40B4-BE49-F238E27FC236}">
                <a16:creationId xmlns:a16="http://schemas.microsoft.com/office/drawing/2014/main" id="{5BA6C9B9-DD75-32FA-9052-9ABD793C85AB}"/>
              </a:ext>
            </a:extLst>
          </p:cNvPr>
          <p:cNvPicPr>
            <a:picLocks noChangeAspect="1"/>
          </p:cNvPicPr>
          <p:nvPr/>
        </p:nvPicPr>
        <p:blipFill>
          <a:blip r:embed="rId3"/>
          <a:stretch>
            <a:fillRect/>
          </a:stretch>
        </p:blipFill>
        <p:spPr>
          <a:xfrm>
            <a:off x="1524732" y="3498980"/>
            <a:ext cx="6128554" cy="292823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distribution between successful and unsuccessful launches for the KSC LC-39A launch site</a:t>
            </a:r>
          </a:p>
          <a:p>
            <a:r>
              <a:rPr lang="en-US" sz="2200" dirty="0">
                <a:latin typeface="Abadi" panose="020B0604020104020204" pitchFamily="34" charset="0"/>
              </a:rPr>
              <a:t>76.9% of the total launches had a successful outcome (label = 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Most Successful Launch Site</a:t>
            </a:r>
          </a:p>
        </p:txBody>
      </p:sp>
      <p:pic>
        <p:nvPicPr>
          <p:cNvPr id="4" name="Picture 3">
            <a:extLst>
              <a:ext uri="{FF2B5EF4-FFF2-40B4-BE49-F238E27FC236}">
                <a16:creationId xmlns:a16="http://schemas.microsoft.com/office/drawing/2014/main" id="{23D91505-65F3-74C3-25EF-871D18947D2B}"/>
              </a:ext>
            </a:extLst>
          </p:cNvPr>
          <p:cNvPicPr>
            <a:picLocks noChangeAspect="1"/>
          </p:cNvPicPr>
          <p:nvPr/>
        </p:nvPicPr>
        <p:blipFill>
          <a:blip r:embed="rId3"/>
          <a:stretch>
            <a:fillRect/>
          </a:stretch>
        </p:blipFill>
        <p:spPr>
          <a:xfrm>
            <a:off x="1393906" y="3163078"/>
            <a:ext cx="6327623" cy="329063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88083"/>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shows the mission outcome for the different boosters for all payload masses (class 1 = successful outcome, class 0 = unsuccessful outcome)</a:t>
            </a:r>
          </a:p>
          <a:p>
            <a:pPr>
              <a:lnSpc>
                <a:spcPct val="100000"/>
              </a:lnSpc>
              <a:spcBef>
                <a:spcPts val="1400"/>
              </a:spcBef>
            </a:pPr>
            <a:r>
              <a:rPr lang="en-US" sz="2200" dirty="0">
                <a:solidFill>
                  <a:schemeClr val="accent3">
                    <a:lumMod val="25000"/>
                  </a:schemeClr>
                </a:solidFill>
                <a:latin typeface="Abadi"/>
              </a:rPr>
              <a:t>The FT booster shows the highest amount of successful mission outcomes (specifically in the range of 2000kg and 6000kg)</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Success Rate For Booster</a:t>
            </a:r>
          </a:p>
        </p:txBody>
      </p:sp>
      <p:pic>
        <p:nvPicPr>
          <p:cNvPr id="4" name="Picture 3">
            <a:extLst>
              <a:ext uri="{FF2B5EF4-FFF2-40B4-BE49-F238E27FC236}">
                <a16:creationId xmlns:a16="http://schemas.microsoft.com/office/drawing/2014/main" id="{9B6921F5-D93B-E516-B4B0-C43F307AA214}"/>
              </a:ext>
            </a:extLst>
          </p:cNvPr>
          <p:cNvPicPr>
            <a:picLocks noChangeAspect="1"/>
          </p:cNvPicPr>
          <p:nvPr/>
        </p:nvPicPr>
        <p:blipFill>
          <a:blip r:embed="rId3"/>
          <a:stretch>
            <a:fillRect/>
          </a:stretch>
        </p:blipFill>
        <p:spPr>
          <a:xfrm>
            <a:off x="0" y="2892490"/>
            <a:ext cx="12192000" cy="31330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SpaceY</a:t>
            </a:r>
            <a:endParaRPr lang="en-US" sz="22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New space startup</a:t>
            </a:r>
          </a:p>
          <a:p>
            <a:pPr lvl="1">
              <a:spcBef>
                <a:spcPts val="1400"/>
              </a:spcBef>
            </a:pPr>
            <a:r>
              <a:rPr lang="en-US" sz="1800" dirty="0">
                <a:solidFill>
                  <a:schemeClr val="accent3">
                    <a:lumMod val="25000"/>
                  </a:schemeClr>
                </a:solidFill>
                <a:latin typeface="Abadi" panose="020B0604020104020204" pitchFamily="34" charset="0"/>
              </a:rPr>
              <a:t>Needs to be competitive with SpaceX</a:t>
            </a:r>
          </a:p>
          <a:p>
            <a:pPr>
              <a:spcBef>
                <a:spcPts val="1400"/>
              </a:spcBef>
            </a:pPr>
            <a:r>
              <a:rPr lang="en-US" sz="2200" dirty="0">
                <a:solidFill>
                  <a:schemeClr val="accent3">
                    <a:lumMod val="25000"/>
                  </a:schemeClr>
                </a:solidFill>
                <a:latin typeface="Abadi" panose="020B0604020104020204" pitchFamily="34" charset="0"/>
              </a:rPr>
              <a:t>Main question – will SpaceX reuse the first stage of the Falcon 9 rocket?</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screenshot instead shows the mission outcomes for boosters which carried a payload mass between 2500kg and 7500kg</a:t>
            </a:r>
          </a:p>
          <a:p>
            <a:pPr>
              <a:lnSpc>
                <a:spcPct val="100000"/>
              </a:lnSpc>
              <a:spcBef>
                <a:spcPts val="1400"/>
              </a:spcBef>
            </a:pPr>
            <a:r>
              <a:rPr lang="en-US" sz="2200" dirty="0">
                <a:solidFill>
                  <a:schemeClr val="accent3">
                    <a:lumMod val="25000"/>
                  </a:schemeClr>
                </a:solidFill>
                <a:latin typeface="Abadi"/>
              </a:rPr>
              <a:t>Also shows that the FT booster seems beneficial for a successful mission 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Success Rate For Booster</a:t>
            </a:r>
          </a:p>
        </p:txBody>
      </p:sp>
      <p:pic>
        <p:nvPicPr>
          <p:cNvPr id="6" name="Picture 5">
            <a:extLst>
              <a:ext uri="{FF2B5EF4-FFF2-40B4-BE49-F238E27FC236}">
                <a16:creationId xmlns:a16="http://schemas.microsoft.com/office/drawing/2014/main" id="{68DE4555-99FB-BAEE-AACD-4118E03D52AE}"/>
              </a:ext>
            </a:extLst>
          </p:cNvPr>
          <p:cNvPicPr>
            <a:picLocks noChangeAspect="1"/>
          </p:cNvPicPr>
          <p:nvPr/>
        </p:nvPicPr>
        <p:blipFill>
          <a:blip r:embed="rId3"/>
          <a:stretch>
            <a:fillRect/>
          </a:stretch>
        </p:blipFill>
        <p:spPr>
          <a:xfrm>
            <a:off x="0" y="3151413"/>
            <a:ext cx="12192000" cy="2874159"/>
          </a:xfrm>
          <a:prstGeom prst="rect">
            <a:avLst/>
          </a:prstGeom>
        </p:spPr>
      </p:pic>
    </p:spTree>
    <p:extLst>
      <p:ext uri="{BB962C8B-B14F-4D97-AF65-F5344CB8AC3E}">
        <p14:creationId xmlns:p14="http://schemas.microsoft.com/office/powerpoint/2010/main" val="1682362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89552"/>
            <a:ext cx="486568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bar chart shows the score on the test set for the four different ML models</a:t>
            </a:r>
          </a:p>
          <a:p>
            <a:pPr>
              <a:lnSpc>
                <a:spcPct val="100000"/>
              </a:lnSpc>
              <a:spcBef>
                <a:spcPts val="1400"/>
              </a:spcBef>
            </a:pPr>
            <a:r>
              <a:rPr lang="en-US" sz="2200" dirty="0">
                <a:solidFill>
                  <a:schemeClr val="accent3">
                    <a:lumMod val="25000"/>
                  </a:schemeClr>
                </a:solidFill>
                <a:latin typeface="Abadi"/>
              </a:rPr>
              <a:t>All models performed equally as good on this test 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3BC0365C-2D95-CFCD-50EF-9AE652D5FE14}"/>
              </a:ext>
            </a:extLst>
          </p:cNvPr>
          <p:cNvPicPr>
            <a:picLocks noChangeAspect="1"/>
          </p:cNvPicPr>
          <p:nvPr/>
        </p:nvPicPr>
        <p:blipFill>
          <a:blip r:embed="rId3"/>
          <a:stretch>
            <a:fillRect/>
          </a:stretch>
        </p:blipFill>
        <p:spPr>
          <a:xfrm>
            <a:off x="5091851" y="3038276"/>
            <a:ext cx="6871314" cy="246286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06532"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on the test set, the confusion matrix represents the performance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All predictions of a positive landing outcome were correct (100% recall rate)</a:t>
            </a:r>
          </a:p>
          <a:p>
            <a:pPr>
              <a:lnSpc>
                <a:spcPct val="100000"/>
              </a:lnSpc>
              <a:spcBef>
                <a:spcPts val="1400"/>
              </a:spcBef>
            </a:pPr>
            <a:r>
              <a:rPr lang="en-US" sz="2200" dirty="0">
                <a:solidFill>
                  <a:schemeClr val="accent3">
                    <a:lumMod val="25000"/>
                  </a:schemeClr>
                </a:solidFill>
                <a:latin typeface="Abadi" panose="020B0604020104020204" pitchFamily="34" charset="0"/>
              </a:rPr>
              <a:t>The false negatives and true negatives showed a 50% accuracy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The most important prediction to accurately predict is whether the mission will have a positive outcome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10;&#10;Description automatically generated with low confidence">
            <a:extLst>
              <a:ext uri="{FF2B5EF4-FFF2-40B4-BE49-F238E27FC236}">
                <a16:creationId xmlns:a16="http://schemas.microsoft.com/office/drawing/2014/main" id="{15BA3EC3-F5A7-49B4-FD18-C425B3A8659B}"/>
              </a:ext>
            </a:extLst>
          </p:cNvPr>
          <p:cNvPicPr>
            <a:picLocks noChangeAspect="1"/>
          </p:cNvPicPr>
          <p:nvPr/>
        </p:nvPicPr>
        <p:blipFill>
          <a:blip r:embed="rId3"/>
          <a:stretch>
            <a:fillRect/>
          </a:stretch>
        </p:blipFill>
        <p:spPr>
          <a:xfrm>
            <a:off x="5676543" y="2696233"/>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Seems to be important for a launch site to be close to the coast, railway for transportation of the rocket itself, and to have good distance from closest city</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data, launch site KSC LC-39A is the site to pick in order to have the highest probability of a successful mission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Best to pick a payload between 2000kg and 6000kg</a:t>
            </a:r>
          </a:p>
          <a:p>
            <a:pPr lvl="1">
              <a:lnSpc>
                <a:spcPct val="100000"/>
              </a:lnSpc>
              <a:spcBef>
                <a:spcPts val="1400"/>
              </a:spcBef>
            </a:pPr>
            <a:r>
              <a:rPr lang="en-US" sz="1800" dirty="0">
                <a:solidFill>
                  <a:schemeClr val="accent3">
                    <a:lumMod val="25000"/>
                  </a:schemeClr>
                </a:solidFill>
                <a:latin typeface="Abadi" panose="020B0604020104020204" pitchFamily="34" charset="0"/>
              </a:rPr>
              <a:t>Use the FT booster since it has a historical record of the most successful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 LEO, ISS, GTO, and SO orbit types all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data set is probably too small in order to draw any major conclusions from a machine learning perspective, as the different models tell the same story</a:t>
            </a:r>
          </a:p>
          <a:p>
            <a:pPr lvl="1">
              <a:lnSpc>
                <a:spcPct val="100000"/>
              </a:lnSpc>
              <a:spcBef>
                <a:spcPts val="1400"/>
              </a:spcBef>
            </a:pPr>
            <a:r>
              <a:rPr lang="en-US" sz="1800" dirty="0">
                <a:solidFill>
                  <a:schemeClr val="accent3">
                    <a:lumMod val="25000"/>
                  </a:schemeClr>
                </a:solidFill>
                <a:latin typeface="Abadi" panose="020B0604020104020204" pitchFamily="34" charset="0"/>
              </a:rPr>
              <a:t>But the models are 100% sure when the mission will have a successful outcome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SpaceX API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hlinkClick r:id="rId5"/>
              </a:rPr>
              <a:t>Webscraping</a:t>
            </a:r>
            <a:r>
              <a:rPr lang="en-US" sz="2200" dirty="0">
                <a:solidFill>
                  <a:schemeClr val="accent3">
                    <a:lumMod val="25000"/>
                  </a:schemeClr>
                </a:solidFill>
                <a:latin typeface="Abadi" panose="020B0604020104020204" pitchFamily="34" charset="0"/>
                <a:hlinkClick r:id="rId5"/>
              </a:rPr>
              <a:t>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Data wrangling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EDA Data visualization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EDA SQL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9"/>
              </a:rPr>
              <a:t>Launch Sites Location Analysis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0"/>
              </a:rPr>
              <a:t>SpaceX Dash App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1"/>
              </a:rPr>
              <a:t>Landing Prediction notebook</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Notebooks</a:t>
            </a:r>
            <a:endParaRPr lang="en-US" dirty="0">
              <a:solidFill>
                <a:srgbClr val="0B49CB"/>
              </a:solidFill>
            </a:endParaRPr>
          </a:p>
        </p:txBody>
      </p:sp>
    </p:spTree>
    <p:extLst>
      <p:ext uri="{BB962C8B-B14F-4D97-AF65-F5344CB8AC3E}">
        <p14:creationId xmlns:p14="http://schemas.microsoft.com/office/powerpoint/2010/main" val="4188797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publicly available datasets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processed using Python and the Pandas library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requests library for Python, the data was collected via API calls to the appropriate address </a:t>
            </a:r>
          </a:p>
          <a:p>
            <a:pPr>
              <a:lnSpc>
                <a:spcPct val="100000"/>
              </a:lnSpc>
              <a:spcBef>
                <a:spcPts val="1400"/>
              </a:spcBef>
            </a:pPr>
            <a:r>
              <a:rPr lang="en-US" sz="2200" dirty="0">
                <a:solidFill>
                  <a:schemeClr val="accent3">
                    <a:lumMod val="25000"/>
                  </a:schemeClr>
                </a:solidFill>
                <a:latin typeface="Abadi" panose="020B0604020104020204" pitchFamily="34" charset="0"/>
              </a:rPr>
              <a:t>The flow of the process is shown in the flow 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b="1"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descr="A picture containing diagram&#10;&#10;Description automatically generated">
            <a:extLst>
              <a:ext uri="{FF2B5EF4-FFF2-40B4-BE49-F238E27FC236}">
                <a16:creationId xmlns:a16="http://schemas.microsoft.com/office/drawing/2014/main" id="{72258883-A5D5-601C-D469-9BD0C548F58B}"/>
              </a:ext>
            </a:extLst>
          </p:cNvPr>
          <p:cNvPicPr>
            <a:picLocks noChangeAspect="1"/>
          </p:cNvPicPr>
          <p:nvPr/>
        </p:nvPicPr>
        <p:blipFill>
          <a:blip r:embed="rId4"/>
          <a:stretch>
            <a:fillRect/>
          </a:stretch>
        </p:blipFill>
        <p:spPr>
          <a:xfrm>
            <a:off x="7405688" y="1865579"/>
            <a:ext cx="2643188" cy="41335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Additional data needed to be collected from the Wikipedia site, in a table containing information of the F9 rocket</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was done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in Python</a:t>
            </a:r>
          </a:p>
          <a:p>
            <a:pPr lvl="1">
              <a:lnSpc>
                <a:spcPct val="100000"/>
              </a:lnSpc>
              <a:spcBef>
                <a:spcPts val="1400"/>
              </a:spcBef>
            </a:pPr>
            <a:r>
              <a:rPr lang="en-US" sz="1800" dirty="0">
                <a:solidFill>
                  <a:schemeClr val="accent3">
                    <a:lumMod val="25000"/>
                  </a:schemeClr>
                </a:solidFill>
                <a:latin typeface="Abadi"/>
              </a:rPr>
              <a:t>The different steps are displayed in the flow chart</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1161C359-FD50-2B41-E485-F929970C9D12}"/>
              </a:ext>
            </a:extLst>
          </p:cNvPr>
          <p:cNvPicPr>
            <a:picLocks noChangeAspect="1"/>
          </p:cNvPicPr>
          <p:nvPr/>
        </p:nvPicPr>
        <p:blipFill>
          <a:blip r:embed="rId4"/>
          <a:stretch>
            <a:fillRect/>
          </a:stretch>
        </p:blipFill>
        <p:spPr>
          <a:xfrm>
            <a:off x="8086725" y="1885950"/>
            <a:ext cx="971550" cy="401955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213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Data was processed by doing calculations for each launch site as well as orbit type</a:t>
            </a:r>
          </a:p>
          <a:p>
            <a:r>
              <a:rPr lang="en-US" sz="2200" dirty="0">
                <a:solidFill>
                  <a:schemeClr val="accent3">
                    <a:lumMod val="25000"/>
                  </a:schemeClr>
                </a:solidFill>
                <a:latin typeface="Abadi" panose="020B0604020104020204" pitchFamily="34" charset="0"/>
              </a:rPr>
              <a:t>The workflow is depicted in the flow chart</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3A7A5C8B-743D-E0FD-ABB8-A9174A9CE2C6}"/>
              </a:ext>
            </a:extLst>
          </p:cNvPr>
          <p:cNvPicPr>
            <a:picLocks noChangeAspect="1"/>
          </p:cNvPicPr>
          <p:nvPr/>
        </p:nvPicPr>
        <p:blipFill>
          <a:blip r:embed="rId4"/>
          <a:stretch>
            <a:fillRect/>
          </a:stretch>
        </p:blipFill>
        <p:spPr>
          <a:xfrm>
            <a:off x="8220541" y="1945265"/>
            <a:ext cx="840442" cy="4053898"/>
          </a:xfrm>
          <a:prstGeom prst="rect">
            <a:avLst/>
          </a:prstGeom>
        </p:spPr>
      </p:pic>
      <p:sp>
        <p:nvSpPr>
          <p:cNvPr id="7" name="Content Placeholder 4">
            <a:extLst>
              <a:ext uri="{FF2B5EF4-FFF2-40B4-BE49-F238E27FC236}">
                <a16:creationId xmlns:a16="http://schemas.microsoft.com/office/drawing/2014/main" id="{3BC63D43-8393-0187-8D92-2E575CDAF08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elements/1.1/"/>
    <ds:schemaRef ds:uri="http://www.w3.org/XML/1998/namespace"/>
    <ds:schemaRef ds:uri="http://purl.org/dc/dcmitype/"/>
    <ds:schemaRef ds:uri="http://schemas.microsoft.com/office/2006/metadata/propertie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1912</TotalTime>
  <Words>2300</Words>
  <Application>Microsoft Office PowerPoint</Application>
  <PresentationFormat>Widescreen</PresentationFormat>
  <Paragraphs>468</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Jonas Fockstedt</cp:lastModifiedBy>
  <cp:revision>204</cp:revision>
  <dcterms:created xsi:type="dcterms:W3CDTF">2021-04-29T18:58:34Z</dcterms:created>
  <dcterms:modified xsi:type="dcterms:W3CDTF">2022-07-24T06:24:56Z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